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grandir Narrow" panose="020B0604020202020204" charset="0"/>
      <p:regular r:id="rId14"/>
    </p:embeddedFont>
    <p:embeddedFont>
      <p:font typeface="Arial Black" panose="020B0A04020102020204" pitchFamily="34" charset="0"/>
      <p:bold r:id="rId15"/>
    </p:embeddedFont>
    <p:embeddedFont>
      <p:font typeface="Chunk Five" panose="020B0604020202020204" charset="0"/>
      <p:regular r:id="rId16"/>
    </p:embeddedFont>
    <p:embeddedFont>
      <p:font typeface="Comic Sans Bold" panose="020B0604020202020204" charset="0"/>
      <p:regular r:id="rId17"/>
    </p:embeddedFont>
    <p:embeddedFont>
      <p:font typeface="Open Sans Bold" panose="020B0604020202020204" charset="0"/>
      <p:regular r:id="rId18"/>
    </p:embeddedFont>
    <p:embeddedFont>
      <p:font typeface="Open Sauce" panose="020B0604020202020204" charset="0"/>
      <p:regular r:id="rId19"/>
    </p:embeddedFont>
    <p:embeddedFont>
      <p:font typeface="Open Sauce Bold" panose="020B0604020202020204" charset="0"/>
      <p:regular r:id="rId20"/>
    </p:embeddedFont>
    <p:embeddedFont>
      <p:font typeface="Open Sauce Medium"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565" autoAdjust="0"/>
  </p:normalViewPr>
  <p:slideViewPr>
    <p:cSldViewPr>
      <p:cViewPr varScale="1">
        <p:scale>
          <a:sx n="50" d="100"/>
          <a:sy n="50" d="100"/>
        </p:scale>
        <p:origin x="1057" y="5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9FE38-47B1-4F35-B678-12BA4024ADCF}" type="datetimeFigureOut">
              <a:rPr lang="en-IN" smtClean="0"/>
              <a:t>06-07-2024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7776EC-B765-4BDB-ABCF-E9931170BB62}" type="slidenum">
              <a:rPr lang="en-IN" smtClean="0"/>
              <a:t>‹#›</a:t>
            </a:fld>
            <a:endParaRPr lang="en-IN"/>
          </a:p>
        </p:txBody>
      </p:sp>
    </p:spTree>
    <p:extLst>
      <p:ext uri="{BB962C8B-B14F-4D97-AF65-F5344CB8AC3E}">
        <p14:creationId xmlns:p14="http://schemas.microsoft.com/office/powerpoint/2010/main" val="2753139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Freeform 3"/>
          <p:cNvSpPr/>
          <p:nvPr/>
        </p:nvSpPr>
        <p:spPr>
          <a:xfrm>
            <a:off x="12377027" y="3019556"/>
            <a:ext cx="5238750" cy="5238750"/>
          </a:xfrm>
          <a:custGeom>
            <a:avLst/>
            <a:gdLst/>
            <a:ahLst/>
            <a:cxnLst/>
            <a:rect l="l" t="t" r="r" b="b"/>
            <a:pathLst>
              <a:path w="5238750" h="5238750">
                <a:moveTo>
                  <a:pt x="0" y="0"/>
                </a:moveTo>
                <a:lnTo>
                  <a:pt x="5238750" y="0"/>
                </a:lnTo>
                <a:lnTo>
                  <a:pt x="5238750" y="5238750"/>
                </a:lnTo>
                <a:lnTo>
                  <a:pt x="0" y="5238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708700" y="2848106"/>
            <a:ext cx="9901013" cy="2609643"/>
          </a:xfrm>
          <a:prstGeom prst="rect">
            <a:avLst/>
          </a:prstGeom>
        </p:spPr>
        <p:txBody>
          <a:bodyPr lIns="0" tIns="0" rIns="0" bIns="0" rtlCol="0" anchor="t">
            <a:spAutoFit/>
          </a:bodyPr>
          <a:lstStyle/>
          <a:p>
            <a:pPr marL="0" lvl="0" indent="0" algn="ctr">
              <a:lnSpc>
                <a:spcPts val="9600"/>
              </a:lnSpc>
            </a:pPr>
            <a:r>
              <a:rPr lang="en-US" sz="8000" spc="296">
                <a:solidFill>
                  <a:srgbClr val="FF3131"/>
                </a:solidFill>
                <a:latin typeface="Chunk Five"/>
                <a:ea typeface="Chunk Five"/>
                <a:cs typeface="Chunk Five"/>
                <a:sym typeface="Chunk Five"/>
              </a:rPr>
              <a:t>Youtube songs Data Analysis</a:t>
            </a:r>
          </a:p>
        </p:txBody>
      </p:sp>
      <p:sp>
        <p:nvSpPr>
          <p:cNvPr id="5" name="TextBox 4">
            <a:extLst>
              <a:ext uri="{FF2B5EF4-FFF2-40B4-BE49-F238E27FC236}">
                <a16:creationId xmlns:a16="http://schemas.microsoft.com/office/drawing/2014/main" id="{24BB58E7-1149-8F3D-C5FB-3819C2ADCA99}"/>
              </a:ext>
            </a:extLst>
          </p:cNvPr>
          <p:cNvSpPr txBox="1"/>
          <p:nvPr/>
        </p:nvSpPr>
        <p:spPr>
          <a:xfrm>
            <a:off x="1143000" y="8308438"/>
            <a:ext cx="6477000" cy="830997"/>
          </a:xfrm>
          <a:prstGeom prst="rect">
            <a:avLst/>
          </a:prstGeom>
          <a:noFill/>
        </p:spPr>
        <p:txBody>
          <a:bodyPr wrap="square" rtlCol="0">
            <a:spAutoFit/>
          </a:bodyPr>
          <a:lstStyle/>
          <a:p>
            <a:r>
              <a:rPr lang="en-IN" sz="2400" b="1" dirty="0">
                <a:solidFill>
                  <a:schemeClr val="bg1"/>
                </a:solidFill>
              </a:rPr>
              <a:t>SAI PHANI KUMAR CHINTA</a:t>
            </a:r>
          </a:p>
          <a:p>
            <a:r>
              <a:rPr lang="en-IN" sz="2400" b="1" dirty="0">
                <a:solidFill>
                  <a:schemeClr val="bg1"/>
                </a:solidFill>
              </a:rPr>
              <a:t>Batch – MIP-DA-10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Freeform 3"/>
          <p:cNvSpPr/>
          <p:nvPr/>
        </p:nvSpPr>
        <p:spPr>
          <a:xfrm>
            <a:off x="16805537" y="574937"/>
            <a:ext cx="907527" cy="907527"/>
          </a:xfrm>
          <a:custGeom>
            <a:avLst/>
            <a:gdLst/>
            <a:ahLst/>
            <a:cxnLst/>
            <a:rect l="l" t="t" r="r" b="b"/>
            <a:pathLst>
              <a:path w="907527" h="907527">
                <a:moveTo>
                  <a:pt x="0" y="0"/>
                </a:moveTo>
                <a:lnTo>
                  <a:pt x="907526" y="0"/>
                </a:lnTo>
                <a:lnTo>
                  <a:pt x="907526" y="907526"/>
                </a:lnTo>
                <a:lnTo>
                  <a:pt x="0" y="907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64200" y="978014"/>
            <a:ext cx="8153323" cy="761747"/>
          </a:xfrm>
          <a:prstGeom prst="rect">
            <a:avLst/>
          </a:prstGeom>
        </p:spPr>
        <p:txBody>
          <a:bodyPr lIns="0" tIns="0" rIns="0" bIns="0" rtlCol="0" anchor="t">
            <a:spAutoFit/>
          </a:bodyPr>
          <a:lstStyle/>
          <a:p>
            <a:pPr algn="ctr">
              <a:lnSpc>
                <a:spcPts val="6049"/>
              </a:lnSpc>
              <a:spcBef>
                <a:spcPct val="0"/>
              </a:spcBef>
            </a:pPr>
            <a:r>
              <a:rPr lang="en-US" sz="4800" spc="175" dirty="0">
                <a:solidFill>
                  <a:srgbClr val="FF3131"/>
                </a:solidFill>
                <a:latin typeface="Chunk Five"/>
                <a:ea typeface="Chunk Five"/>
                <a:cs typeface="Chunk Five"/>
                <a:sym typeface="Chunk Five"/>
              </a:rPr>
              <a:t>RECOMMENDATIONS</a:t>
            </a:r>
          </a:p>
        </p:txBody>
      </p:sp>
      <p:sp>
        <p:nvSpPr>
          <p:cNvPr id="5" name="TextBox 5"/>
          <p:cNvSpPr txBox="1"/>
          <p:nvPr/>
        </p:nvSpPr>
        <p:spPr>
          <a:xfrm>
            <a:off x="1164200" y="1997059"/>
            <a:ext cx="15959599" cy="7261241"/>
          </a:xfrm>
          <a:prstGeom prst="rect">
            <a:avLst/>
          </a:prstGeom>
        </p:spPr>
        <p:txBody>
          <a:bodyPr lIns="0" tIns="0" rIns="0" bIns="0" rtlCol="0" anchor="t">
            <a:spAutoFit/>
          </a:bodyPr>
          <a:lstStyle/>
          <a:p>
            <a:pPr marL="582925" lvl="1" indent="-291463" algn="l">
              <a:lnSpc>
                <a:spcPts val="4859"/>
              </a:lnSpc>
              <a:buFont typeface="Arial"/>
              <a:buChar char="•"/>
            </a:pPr>
            <a:r>
              <a:rPr lang="en-US" sz="2699">
                <a:solidFill>
                  <a:srgbClr val="FFFFFF"/>
                </a:solidFill>
                <a:latin typeface="Open Sauce Bold"/>
                <a:ea typeface="Open Sauce Bold"/>
                <a:cs typeface="Open Sauce Bold"/>
                <a:sym typeface="Open Sauce Bold"/>
              </a:rPr>
              <a:t>It is recommended to upload content at day hours especially around 11am to 12pm because user engagement is higher at that particular hour.</a:t>
            </a:r>
          </a:p>
          <a:p>
            <a:pPr algn="l">
              <a:lnSpc>
                <a:spcPts val="4859"/>
              </a:lnSpc>
            </a:pPr>
            <a:endParaRPr lang="en-US" sz="2699">
              <a:solidFill>
                <a:srgbClr val="FFFFFF"/>
              </a:solidFill>
              <a:latin typeface="Open Sauce Bold"/>
              <a:ea typeface="Open Sauce Bold"/>
              <a:cs typeface="Open Sauce Bold"/>
              <a:sym typeface="Open Sauce Bold"/>
            </a:endParaRPr>
          </a:p>
          <a:p>
            <a:pPr marL="582925" lvl="1" indent="-291463" algn="l">
              <a:lnSpc>
                <a:spcPts val="4859"/>
              </a:lnSpc>
              <a:buFont typeface="Arial"/>
              <a:buChar char="•"/>
            </a:pPr>
            <a:r>
              <a:rPr lang="en-US" sz="2699">
                <a:solidFill>
                  <a:srgbClr val="FFFFFF"/>
                </a:solidFill>
                <a:latin typeface="Open Sauce Bold"/>
                <a:ea typeface="Open Sauce Bold"/>
                <a:cs typeface="Open Sauce Bold"/>
                <a:sym typeface="Open Sauce Bold"/>
              </a:rPr>
              <a:t>Users are inclined to watch High Definition content, Therefore making videos in HD would reap more reach in terms of engagement.</a:t>
            </a:r>
          </a:p>
          <a:p>
            <a:pPr algn="l">
              <a:lnSpc>
                <a:spcPts val="4859"/>
              </a:lnSpc>
            </a:pPr>
            <a:endParaRPr lang="en-US" sz="2699">
              <a:solidFill>
                <a:srgbClr val="FFFFFF"/>
              </a:solidFill>
              <a:latin typeface="Open Sauce Bold"/>
              <a:ea typeface="Open Sauce Bold"/>
              <a:cs typeface="Open Sauce Bold"/>
              <a:sym typeface="Open Sauce Bold"/>
            </a:endParaRPr>
          </a:p>
          <a:p>
            <a:pPr marL="582925" lvl="1" indent="-291463" algn="l">
              <a:lnSpc>
                <a:spcPts val="4859"/>
              </a:lnSpc>
              <a:buFont typeface="Arial"/>
              <a:buChar char="•"/>
            </a:pPr>
            <a:r>
              <a:rPr lang="en-US" sz="2699">
                <a:solidFill>
                  <a:srgbClr val="FFFFFF"/>
                </a:solidFill>
                <a:latin typeface="Open Sauce Bold"/>
                <a:ea typeface="Open Sauce Bold"/>
                <a:cs typeface="Open Sauce Bold"/>
                <a:sym typeface="Open Sauce Bold"/>
              </a:rPr>
              <a:t>As views and likes, comments are directly proportional to each other. It is advised to focus to produce content which grabs audience then getting likes and commnets would be invetible.</a:t>
            </a:r>
          </a:p>
          <a:p>
            <a:pPr algn="l">
              <a:lnSpc>
                <a:spcPts val="4859"/>
              </a:lnSpc>
            </a:pPr>
            <a:endParaRPr lang="en-US" sz="2699">
              <a:solidFill>
                <a:srgbClr val="FFFFFF"/>
              </a:solidFill>
              <a:latin typeface="Open Sauce Bold"/>
              <a:ea typeface="Open Sauce Bold"/>
              <a:cs typeface="Open Sauce Bold"/>
              <a:sym typeface="Open Sauce Bold"/>
            </a:endParaRPr>
          </a:p>
          <a:p>
            <a:pPr marL="582925" lvl="1" indent="-291463" algn="l">
              <a:lnSpc>
                <a:spcPts val="4859"/>
              </a:lnSpc>
              <a:buFont typeface="Arial"/>
              <a:buChar char="•"/>
            </a:pPr>
            <a:r>
              <a:rPr lang="en-US" sz="2699">
                <a:solidFill>
                  <a:srgbClr val="FFFFFF"/>
                </a:solidFill>
                <a:latin typeface="Open Sauce Bold"/>
                <a:ea typeface="Open Sauce Bold"/>
                <a:cs typeface="Open Sauce Bold"/>
                <a:sym typeface="Open Sauce Bold"/>
              </a:rPr>
              <a:t>While posting video its better to include tags like Hindi songs, 2021 Hindi songs, Film songs, Hindi movie songs, Bollywood new songs etc that reaches wider audiences.</a:t>
            </a:r>
          </a:p>
        </p:txBody>
      </p:sp>
    </p:spTree>
  </p:cSld>
  <p:clrMapOvr>
    <a:masterClrMapping/>
  </p:clrMapOvr>
  <mc:AlternateContent xmlns:mc="http://schemas.openxmlformats.org/markup-compatibility/2006" xmlns:p14="http://schemas.microsoft.com/office/powerpoint/2010/main">
    <mc:Choice Requires="p14">
      <p:transition spd="slow" p14:dur="900" advTm="35921">
        <p14:warp dir="in"/>
      </p:transition>
    </mc:Choice>
    <mc:Fallback xmlns="">
      <p:transition spd="slow" advTm="3592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AutoShape 3"/>
          <p:cNvSpPr/>
          <p:nvPr/>
        </p:nvSpPr>
        <p:spPr>
          <a:xfrm flipV="1">
            <a:off x="2240195" y="-187089"/>
            <a:ext cx="0" cy="11126024"/>
          </a:xfrm>
          <a:prstGeom prst="line">
            <a:avLst/>
          </a:prstGeom>
          <a:ln w="38100" cap="flat">
            <a:solidFill>
              <a:srgbClr val="F5F5F5"/>
            </a:solidFill>
            <a:prstDash val="solid"/>
            <a:headEnd type="none" w="sm" len="sm"/>
            <a:tailEnd type="none" w="sm" len="sm"/>
          </a:ln>
        </p:spPr>
      </p:sp>
      <p:sp>
        <p:nvSpPr>
          <p:cNvPr id="4" name="Freeform 4"/>
          <p:cNvSpPr/>
          <p:nvPr/>
        </p:nvSpPr>
        <p:spPr>
          <a:xfrm>
            <a:off x="16351731" y="8964583"/>
            <a:ext cx="542617" cy="542617"/>
          </a:xfrm>
          <a:custGeom>
            <a:avLst/>
            <a:gdLst/>
            <a:ahLst/>
            <a:cxnLst/>
            <a:rect l="l" t="t" r="r" b="b"/>
            <a:pathLst>
              <a:path w="542617" h="542617">
                <a:moveTo>
                  <a:pt x="0" y="0"/>
                </a:moveTo>
                <a:lnTo>
                  <a:pt x="542617" y="0"/>
                </a:lnTo>
                <a:lnTo>
                  <a:pt x="542617" y="542617"/>
                </a:lnTo>
                <a:lnTo>
                  <a:pt x="0" y="5426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469427" y="9117749"/>
            <a:ext cx="307226" cy="236284"/>
          </a:xfrm>
          <a:custGeom>
            <a:avLst/>
            <a:gdLst/>
            <a:ahLst/>
            <a:cxnLst/>
            <a:rect l="l" t="t" r="r" b="b"/>
            <a:pathLst>
              <a:path w="307226" h="236284">
                <a:moveTo>
                  <a:pt x="0" y="0"/>
                </a:moveTo>
                <a:lnTo>
                  <a:pt x="307225" y="0"/>
                </a:lnTo>
                <a:lnTo>
                  <a:pt x="307225" y="236284"/>
                </a:lnTo>
                <a:lnTo>
                  <a:pt x="0" y="2362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440585" y="574937"/>
            <a:ext cx="907527" cy="907527"/>
          </a:xfrm>
          <a:custGeom>
            <a:avLst/>
            <a:gdLst/>
            <a:ahLst/>
            <a:cxnLst/>
            <a:rect l="l" t="t" r="r" b="b"/>
            <a:pathLst>
              <a:path w="907527" h="907527">
                <a:moveTo>
                  <a:pt x="0" y="0"/>
                </a:moveTo>
                <a:lnTo>
                  <a:pt x="907527" y="0"/>
                </a:lnTo>
                <a:lnTo>
                  <a:pt x="907527" y="907526"/>
                </a:lnTo>
                <a:lnTo>
                  <a:pt x="0" y="9075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4226690" y="3779868"/>
            <a:ext cx="7239660" cy="1363632"/>
          </a:xfrm>
          <a:prstGeom prst="rect">
            <a:avLst/>
          </a:prstGeom>
        </p:spPr>
        <p:txBody>
          <a:bodyPr lIns="0" tIns="0" rIns="0" bIns="0" rtlCol="0" anchor="t">
            <a:spAutoFit/>
          </a:bodyPr>
          <a:lstStyle/>
          <a:p>
            <a:pPr algn="r">
              <a:lnSpc>
                <a:spcPts val="9212"/>
              </a:lnSpc>
            </a:pPr>
            <a:r>
              <a:rPr lang="en-US" sz="8374" spc="334">
                <a:solidFill>
                  <a:srgbClr val="FF3131"/>
                </a:solidFill>
                <a:latin typeface="Chunk Five"/>
                <a:ea typeface="Chunk Five"/>
                <a:cs typeface="Chunk Five"/>
                <a:sym typeface="Chunk Five"/>
              </a:rPr>
              <a:t>THANKS</a:t>
            </a:r>
          </a:p>
        </p:txBody>
      </p:sp>
      <p:sp>
        <p:nvSpPr>
          <p:cNvPr id="8" name="TextBox 8"/>
          <p:cNvSpPr txBox="1"/>
          <p:nvPr/>
        </p:nvSpPr>
        <p:spPr>
          <a:xfrm>
            <a:off x="12581923" y="9022499"/>
            <a:ext cx="3498499" cy="446272"/>
          </a:xfrm>
          <a:prstGeom prst="rect">
            <a:avLst/>
          </a:prstGeom>
        </p:spPr>
        <p:txBody>
          <a:bodyPr lIns="0" tIns="0" rIns="0" bIns="0" rtlCol="0" anchor="t">
            <a:spAutoFit/>
          </a:bodyPr>
          <a:lstStyle/>
          <a:p>
            <a:pPr algn="r">
              <a:lnSpc>
                <a:spcPts val="3068"/>
              </a:lnSpc>
            </a:pPr>
            <a:r>
              <a:rPr lang="en-US" sz="2360">
                <a:solidFill>
                  <a:srgbClr val="FFFFFF"/>
                </a:solidFill>
                <a:latin typeface="Agrandir Narrow"/>
                <a:ea typeface="Agrandir Narrow"/>
                <a:cs typeface="Agrandir Narrow"/>
                <a:sym typeface="Agrandir Narrow"/>
              </a:rPr>
              <a:t>Saiphani.chinta@gmail.com</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en-IN" dirty="0"/>
          </a:p>
        </p:txBody>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sp>
      <p:sp>
        <p:nvSpPr>
          <p:cNvPr id="4" name="Freeform 4"/>
          <p:cNvSpPr/>
          <p:nvPr/>
        </p:nvSpPr>
        <p:spPr>
          <a:xfrm>
            <a:off x="16567795" y="574937"/>
            <a:ext cx="907527" cy="907527"/>
          </a:xfrm>
          <a:custGeom>
            <a:avLst/>
            <a:gdLst/>
            <a:ahLst/>
            <a:cxnLst/>
            <a:rect l="l" t="t" r="r" b="b"/>
            <a:pathLst>
              <a:path w="907527" h="907527">
                <a:moveTo>
                  <a:pt x="0" y="0"/>
                </a:moveTo>
                <a:lnTo>
                  <a:pt x="907527" y="0"/>
                </a:lnTo>
                <a:lnTo>
                  <a:pt x="907527" y="907526"/>
                </a:lnTo>
                <a:lnTo>
                  <a:pt x="0" y="907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838649" y="1863500"/>
            <a:ext cx="10610702" cy="889000"/>
          </a:xfrm>
          <a:prstGeom prst="rect">
            <a:avLst/>
          </a:prstGeom>
        </p:spPr>
        <p:txBody>
          <a:bodyPr lIns="0" tIns="0" rIns="0" bIns="0" rtlCol="0" anchor="t">
            <a:spAutoFit/>
          </a:bodyPr>
          <a:lstStyle/>
          <a:p>
            <a:pPr algn="ctr">
              <a:lnSpc>
                <a:spcPts val="6049"/>
              </a:lnSpc>
            </a:pPr>
            <a:r>
              <a:rPr lang="en-US" sz="5499" spc="175">
                <a:solidFill>
                  <a:srgbClr val="FF3131"/>
                </a:solidFill>
                <a:latin typeface="Chunk Five"/>
                <a:ea typeface="Chunk Five"/>
                <a:cs typeface="Chunk Five"/>
                <a:sym typeface="Chunk Five"/>
              </a:rPr>
              <a:t>Table of</a:t>
            </a:r>
          </a:p>
        </p:txBody>
      </p:sp>
      <p:sp>
        <p:nvSpPr>
          <p:cNvPr id="6" name="TextBox 6"/>
          <p:cNvSpPr txBox="1"/>
          <p:nvPr/>
        </p:nvSpPr>
        <p:spPr>
          <a:xfrm>
            <a:off x="3713044" y="5572338"/>
            <a:ext cx="2097071" cy="310983"/>
          </a:xfrm>
          <a:prstGeom prst="rect">
            <a:avLst/>
          </a:prstGeom>
        </p:spPr>
        <p:txBody>
          <a:bodyPr lIns="0" tIns="0" rIns="0" bIns="0" rtlCol="0" anchor="t">
            <a:spAutoFit/>
          </a:bodyPr>
          <a:lstStyle/>
          <a:p>
            <a:pPr algn="ctr">
              <a:lnSpc>
                <a:spcPts val="2646"/>
              </a:lnSpc>
            </a:pPr>
            <a:r>
              <a:rPr lang="en-US" sz="1800" b="1" dirty="0">
                <a:solidFill>
                  <a:srgbClr val="FFFFFF"/>
                </a:solidFill>
                <a:latin typeface="Arial Black" panose="020B0A04020102020204" pitchFamily="34" charset="0"/>
                <a:ea typeface="Open Sauce Light"/>
                <a:cs typeface="Open Sauce Light"/>
                <a:sym typeface="Open Sauce Light"/>
              </a:rPr>
              <a:t>Agenda</a:t>
            </a:r>
          </a:p>
        </p:txBody>
      </p:sp>
      <p:sp>
        <p:nvSpPr>
          <p:cNvPr id="7" name="TextBox 7"/>
          <p:cNvSpPr txBox="1"/>
          <p:nvPr/>
        </p:nvSpPr>
        <p:spPr>
          <a:xfrm>
            <a:off x="3628807"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01</a:t>
            </a:r>
          </a:p>
        </p:txBody>
      </p:sp>
      <p:sp>
        <p:nvSpPr>
          <p:cNvPr id="8" name="TextBox 8"/>
          <p:cNvSpPr txBox="1"/>
          <p:nvPr/>
        </p:nvSpPr>
        <p:spPr>
          <a:xfrm>
            <a:off x="649426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02</a:t>
            </a:r>
          </a:p>
        </p:txBody>
      </p:sp>
      <p:sp>
        <p:nvSpPr>
          <p:cNvPr id="9" name="TextBox 9"/>
          <p:cNvSpPr txBox="1"/>
          <p:nvPr/>
        </p:nvSpPr>
        <p:spPr>
          <a:xfrm>
            <a:off x="942688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03</a:t>
            </a:r>
          </a:p>
        </p:txBody>
      </p:sp>
      <p:sp>
        <p:nvSpPr>
          <p:cNvPr id="10" name="TextBox 10"/>
          <p:cNvSpPr txBox="1"/>
          <p:nvPr/>
        </p:nvSpPr>
        <p:spPr>
          <a:xfrm>
            <a:off x="12359177"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04</a:t>
            </a:r>
          </a:p>
        </p:txBody>
      </p:sp>
      <p:sp>
        <p:nvSpPr>
          <p:cNvPr id="11" name="TextBox 11"/>
          <p:cNvSpPr txBox="1"/>
          <p:nvPr/>
        </p:nvSpPr>
        <p:spPr>
          <a:xfrm>
            <a:off x="12562122" y="5572338"/>
            <a:ext cx="2097071" cy="644279"/>
          </a:xfrm>
          <a:prstGeom prst="rect">
            <a:avLst/>
          </a:prstGeom>
        </p:spPr>
        <p:txBody>
          <a:bodyPr lIns="0" tIns="0" rIns="0" bIns="0" rtlCol="0" anchor="t">
            <a:spAutoFit/>
          </a:bodyPr>
          <a:lstStyle/>
          <a:p>
            <a:pPr algn="ctr">
              <a:lnSpc>
                <a:spcPts val="2646"/>
              </a:lnSpc>
            </a:pPr>
            <a:r>
              <a:rPr lang="en-US" b="1" dirty="0">
                <a:solidFill>
                  <a:srgbClr val="FFFFFF"/>
                </a:solidFill>
                <a:latin typeface="Arial Black" panose="020B0A04020102020204" pitchFamily="34" charset="0"/>
                <a:sym typeface="Open Sauce Light"/>
              </a:rPr>
              <a:t>Project Objectives</a:t>
            </a:r>
          </a:p>
        </p:txBody>
      </p:sp>
      <p:sp>
        <p:nvSpPr>
          <p:cNvPr id="12" name="TextBox 12"/>
          <p:cNvSpPr txBox="1"/>
          <p:nvPr/>
        </p:nvSpPr>
        <p:spPr>
          <a:xfrm>
            <a:off x="3713044" y="7666072"/>
            <a:ext cx="2097071" cy="319278"/>
          </a:xfrm>
          <a:prstGeom prst="rect">
            <a:avLst/>
          </a:prstGeom>
        </p:spPr>
        <p:txBody>
          <a:bodyPr lIns="0" tIns="0" rIns="0" bIns="0" rtlCol="0" anchor="t">
            <a:spAutoFit/>
          </a:bodyPr>
          <a:lstStyle/>
          <a:p>
            <a:pPr algn="ctr">
              <a:lnSpc>
                <a:spcPts val="2646"/>
              </a:lnSpc>
            </a:pPr>
            <a:r>
              <a:rPr lang="en-US" b="1" dirty="0">
                <a:solidFill>
                  <a:srgbClr val="FFFFFF"/>
                </a:solidFill>
                <a:latin typeface="Arial Black" panose="020B0A04020102020204" pitchFamily="34" charset="0"/>
                <a:sym typeface="Open Sauce Light"/>
              </a:rPr>
              <a:t>Dashboard</a:t>
            </a:r>
          </a:p>
        </p:txBody>
      </p:sp>
      <p:sp>
        <p:nvSpPr>
          <p:cNvPr id="13" name="TextBox 13"/>
          <p:cNvSpPr txBox="1"/>
          <p:nvPr/>
        </p:nvSpPr>
        <p:spPr>
          <a:xfrm>
            <a:off x="3628807"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05</a:t>
            </a:r>
          </a:p>
        </p:txBody>
      </p:sp>
      <p:sp>
        <p:nvSpPr>
          <p:cNvPr id="14" name="TextBox 14"/>
          <p:cNvSpPr txBox="1"/>
          <p:nvPr/>
        </p:nvSpPr>
        <p:spPr>
          <a:xfrm>
            <a:off x="6494264"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06</a:t>
            </a:r>
          </a:p>
        </p:txBody>
      </p:sp>
      <p:sp>
        <p:nvSpPr>
          <p:cNvPr id="15" name="TextBox 15"/>
          <p:cNvSpPr txBox="1"/>
          <p:nvPr/>
        </p:nvSpPr>
        <p:spPr>
          <a:xfrm>
            <a:off x="9426884"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07</a:t>
            </a:r>
          </a:p>
        </p:txBody>
      </p:sp>
      <p:sp>
        <p:nvSpPr>
          <p:cNvPr id="16" name="TextBox 16"/>
          <p:cNvSpPr txBox="1"/>
          <p:nvPr/>
        </p:nvSpPr>
        <p:spPr>
          <a:xfrm>
            <a:off x="12359177"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08</a:t>
            </a:r>
          </a:p>
        </p:txBody>
      </p:sp>
      <p:sp>
        <p:nvSpPr>
          <p:cNvPr id="17" name="TextBox 17"/>
          <p:cNvSpPr txBox="1"/>
          <p:nvPr/>
        </p:nvSpPr>
        <p:spPr>
          <a:xfrm>
            <a:off x="6662736" y="7666072"/>
            <a:ext cx="2097071" cy="310854"/>
          </a:xfrm>
          <a:prstGeom prst="rect">
            <a:avLst/>
          </a:prstGeom>
        </p:spPr>
        <p:txBody>
          <a:bodyPr lIns="0" tIns="0" rIns="0" bIns="0" rtlCol="0" anchor="t">
            <a:spAutoFit/>
          </a:bodyPr>
          <a:lstStyle/>
          <a:p>
            <a:pPr algn="ctr">
              <a:lnSpc>
                <a:spcPts val="2646"/>
              </a:lnSpc>
            </a:pPr>
            <a:r>
              <a:rPr lang="en-US" b="1" dirty="0">
                <a:solidFill>
                  <a:srgbClr val="FFFFFF"/>
                </a:solidFill>
                <a:latin typeface="Arial Black" panose="020B0A04020102020204" pitchFamily="34" charset="0"/>
                <a:sym typeface="Open Sauce Light"/>
              </a:rPr>
              <a:t>Insights</a:t>
            </a:r>
          </a:p>
        </p:txBody>
      </p:sp>
      <p:sp>
        <p:nvSpPr>
          <p:cNvPr id="18" name="TextBox 18"/>
          <p:cNvSpPr txBox="1"/>
          <p:nvPr/>
        </p:nvSpPr>
        <p:spPr>
          <a:xfrm>
            <a:off x="9612429" y="7666072"/>
            <a:ext cx="2427171" cy="310854"/>
          </a:xfrm>
          <a:prstGeom prst="rect">
            <a:avLst/>
          </a:prstGeom>
        </p:spPr>
        <p:txBody>
          <a:bodyPr wrap="square" lIns="0" tIns="0" rIns="0" bIns="0" rtlCol="0" anchor="t">
            <a:spAutoFit/>
          </a:bodyPr>
          <a:lstStyle/>
          <a:p>
            <a:pPr algn="ctr">
              <a:lnSpc>
                <a:spcPts val="2646"/>
              </a:lnSpc>
            </a:pPr>
            <a:r>
              <a:rPr lang="en-US" b="1" dirty="0">
                <a:solidFill>
                  <a:srgbClr val="FFFFFF"/>
                </a:solidFill>
                <a:latin typeface="Arial Black" panose="020B0A04020102020204" pitchFamily="34" charset="0"/>
                <a:sym typeface="Open Sauce Light"/>
              </a:rPr>
              <a:t>Recommendations</a:t>
            </a:r>
          </a:p>
        </p:txBody>
      </p:sp>
      <p:sp>
        <p:nvSpPr>
          <p:cNvPr id="19" name="TextBox 19"/>
          <p:cNvSpPr txBox="1"/>
          <p:nvPr/>
        </p:nvSpPr>
        <p:spPr>
          <a:xfrm>
            <a:off x="12562122" y="7666072"/>
            <a:ext cx="2097071" cy="310854"/>
          </a:xfrm>
          <a:prstGeom prst="rect">
            <a:avLst/>
          </a:prstGeom>
        </p:spPr>
        <p:txBody>
          <a:bodyPr lIns="0" tIns="0" rIns="0" bIns="0" rtlCol="0" anchor="t">
            <a:spAutoFit/>
          </a:bodyPr>
          <a:lstStyle/>
          <a:p>
            <a:pPr algn="ctr">
              <a:lnSpc>
                <a:spcPts val="2646"/>
              </a:lnSpc>
            </a:pPr>
            <a:r>
              <a:rPr lang="en-US" b="1" dirty="0">
                <a:solidFill>
                  <a:srgbClr val="FFFFFF"/>
                </a:solidFill>
                <a:latin typeface="Arial Black" panose="020B0A04020102020204" pitchFamily="34" charset="0"/>
                <a:sym typeface="Open Sauce Light"/>
              </a:rPr>
              <a:t>Thanks</a:t>
            </a:r>
          </a:p>
        </p:txBody>
      </p:sp>
      <p:sp>
        <p:nvSpPr>
          <p:cNvPr id="20" name="TextBox 20"/>
          <p:cNvSpPr txBox="1"/>
          <p:nvPr/>
        </p:nvSpPr>
        <p:spPr>
          <a:xfrm>
            <a:off x="3838615" y="2723925"/>
            <a:ext cx="10610702" cy="1240764"/>
          </a:xfrm>
          <a:prstGeom prst="rect">
            <a:avLst/>
          </a:prstGeom>
        </p:spPr>
        <p:txBody>
          <a:bodyPr lIns="0" tIns="0" rIns="0" bIns="0" rtlCol="0" anchor="t">
            <a:spAutoFit/>
          </a:bodyPr>
          <a:lstStyle/>
          <a:p>
            <a:pPr algn="ctr">
              <a:lnSpc>
                <a:spcPts val="8470"/>
              </a:lnSpc>
            </a:pPr>
            <a:r>
              <a:rPr lang="en-US" sz="7700" spc="2194">
                <a:solidFill>
                  <a:srgbClr val="FF3131"/>
                </a:solidFill>
                <a:latin typeface="Chunk Five"/>
                <a:ea typeface="Chunk Five"/>
                <a:cs typeface="Chunk Five"/>
                <a:sym typeface="Chunk Five"/>
              </a:rPr>
              <a:t>CONTENTS</a:t>
            </a:r>
          </a:p>
        </p:txBody>
      </p:sp>
      <p:sp>
        <p:nvSpPr>
          <p:cNvPr id="21" name="TextBox 21"/>
          <p:cNvSpPr txBox="1"/>
          <p:nvPr/>
        </p:nvSpPr>
        <p:spPr>
          <a:xfrm>
            <a:off x="6578500" y="5572338"/>
            <a:ext cx="2097071" cy="644279"/>
          </a:xfrm>
          <a:prstGeom prst="rect">
            <a:avLst/>
          </a:prstGeom>
        </p:spPr>
        <p:txBody>
          <a:bodyPr lIns="0" tIns="0" rIns="0" bIns="0" rtlCol="0" anchor="t">
            <a:spAutoFit/>
          </a:bodyPr>
          <a:lstStyle/>
          <a:p>
            <a:pPr algn="ctr">
              <a:lnSpc>
                <a:spcPts val="2646"/>
              </a:lnSpc>
            </a:pPr>
            <a:r>
              <a:rPr lang="en-US" b="1" dirty="0">
                <a:solidFill>
                  <a:srgbClr val="FFFFFF"/>
                </a:solidFill>
                <a:latin typeface="Arial Black" panose="020B0A04020102020204" pitchFamily="34" charset="0"/>
                <a:sym typeface="Open Sauce Light"/>
              </a:rPr>
              <a:t>Problem statement</a:t>
            </a:r>
          </a:p>
        </p:txBody>
      </p:sp>
      <p:sp>
        <p:nvSpPr>
          <p:cNvPr id="22" name="TextBox 22"/>
          <p:cNvSpPr txBox="1"/>
          <p:nvPr/>
        </p:nvSpPr>
        <p:spPr>
          <a:xfrm>
            <a:off x="9612429" y="5572338"/>
            <a:ext cx="2097071" cy="652653"/>
          </a:xfrm>
          <a:prstGeom prst="rect">
            <a:avLst/>
          </a:prstGeom>
        </p:spPr>
        <p:txBody>
          <a:bodyPr lIns="0" tIns="0" rIns="0" bIns="0" rtlCol="0" anchor="t">
            <a:spAutoFit/>
          </a:bodyPr>
          <a:lstStyle/>
          <a:p>
            <a:pPr algn="ctr">
              <a:lnSpc>
                <a:spcPts val="2646"/>
              </a:lnSpc>
            </a:pPr>
            <a:r>
              <a:rPr lang="en-US" b="1" dirty="0">
                <a:solidFill>
                  <a:srgbClr val="FFFFFF"/>
                </a:solidFill>
                <a:latin typeface="Arial Black" panose="020B0A04020102020204" pitchFamily="34" charset="0"/>
                <a:sym typeface="Open Sauce Light"/>
              </a:rPr>
              <a:t>Dataset Description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id="3" name="Group 3"/>
          <p:cNvGrpSpPr/>
          <p:nvPr/>
        </p:nvGrpSpPr>
        <p:grpSpPr>
          <a:xfrm>
            <a:off x="3305195" y="4166846"/>
            <a:ext cx="1239263" cy="1239263"/>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4076"/>
            </a:solidFill>
          </p:spPr>
        </p:sp>
      </p:grpSp>
      <p:grpSp>
        <p:nvGrpSpPr>
          <p:cNvPr id="5" name="Group 5"/>
          <p:cNvGrpSpPr/>
          <p:nvPr/>
        </p:nvGrpSpPr>
        <p:grpSpPr>
          <a:xfrm>
            <a:off x="8524368" y="4166846"/>
            <a:ext cx="1239263" cy="1239263"/>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4076"/>
            </a:solidFill>
          </p:spPr>
        </p:sp>
      </p:grpSp>
      <p:grpSp>
        <p:nvGrpSpPr>
          <p:cNvPr id="7" name="Group 7"/>
          <p:cNvGrpSpPr/>
          <p:nvPr/>
        </p:nvGrpSpPr>
        <p:grpSpPr>
          <a:xfrm>
            <a:off x="13743542" y="4166846"/>
            <a:ext cx="1239263" cy="1239263"/>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4076"/>
            </a:solidFill>
          </p:spPr>
        </p:sp>
      </p:grpSp>
      <p:sp>
        <p:nvSpPr>
          <p:cNvPr id="9" name="Freeform 9"/>
          <p:cNvSpPr/>
          <p:nvPr/>
        </p:nvSpPr>
        <p:spPr>
          <a:xfrm>
            <a:off x="16498287" y="574937"/>
            <a:ext cx="907527" cy="907527"/>
          </a:xfrm>
          <a:custGeom>
            <a:avLst/>
            <a:gdLst/>
            <a:ahLst/>
            <a:cxnLst/>
            <a:rect l="l" t="t" r="r" b="b"/>
            <a:pathLst>
              <a:path w="907527" h="907527">
                <a:moveTo>
                  <a:pt x="0" y="0"/>
                </a:moveTo>
                <a:lnTo>
                  <a:pt x="907527" y="0"/>
                </a:lnTo>
                <a:lnTo>
                  <a:pt x="907527" y="907526"/>
                </a:lnTo>
                <a:lnTo>
                  <a:pt x="0" y="907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712371" y="1568731"/>
            <a:ext cx="10863257" cy="1209649"/>
          </a:xfrm>
          <a:prstGeom prst="rect">
            <a:avLst/>
          </a:prstGeom>
        </p:spPr>
        <p:txBody>
          <a:bodyPr lIns="0" tIns="0" rIns="0" bIns="0" rtlCol="0" anchor="t">
            <a:spAutoFit/>
          </a:bodyPr>
          <a:lstStyle/>
          <a:p>
            <a:pPr marL="0" lvl="0" indent="0" algn="ctr">
              <a:lnSpc>
                <a:spcPts val="8400"/>
              </a:lnSpc>
              <a:spcBef>
                <a:spcPct val="0"/>
              </a:spcBef>
            </a:pPr>
            <a:r>
              <a:rPr lang="en-US" sz="7000">
                <a:solidFill>
                  <a:srgbClr val="FF3131"/>
                </a:solidFill>
                <a:latin typeface="Chunk Five"/>
                <a:ea typeface="Chunk Five"/>
                <a:cs typeface="Chunk Five"/>
                <a:sym typeface="Chunk Five"/>
              </a:rPr>
              <a:t>Agenda</a:t>
            </a:r>
          </a:p>
        </p:txBody>
      </p:sp>
      <p:sp>
        <p:nvSpPr>
          <p:cNvPr id="11" name="TextBox 11"/>
          <p:cNvSpPr txBox="1"/>
          <p:nvPr/>
        </p:nvSpPr>
        <p:spPr>
          <a:xfrm>
            <a:off x="1634798" y="6134079"/>
            <a:ext cx="4580058" cy="1758082"/>
          </a:xfrm>
          <a:prstGeom prst="rect">
            <a:avLst/>
          </a:prstGeom>
        </p:spPr>
        <p:txBody>
          <a:bodyPr lIns="0" tIns="0" rIns="0" bIns="0" rtlCol="0" anchor="t">
            <a:spAutoFit/>
          </a:bodyPr>
          <a:lstStyle/>
          <a:p>
            <a:pPr algn="ctr">
              <a:lnSpc>
                <a:spcPts val="4620"/>
              </a:lnSpc>
            </a:pPr>
            <a:r>
              <a:rPr lang="en-US" sz="3600" spc="-84" dirty="0">
                <a:solidFill>
                  <a:srgbClr val="FFFFFF"/>
                </a:solidFill>
                <a:latin typeface="Open Sans Bold"/>
                <a:ea typeface="Open Sans Bold"/>
                <a:cs typeface="Open Sans Bold"/>
                <a:sym typeface="Open Sans Bold"/>
              </a:rPr>
              <a:t>To find the trends &amp; patterns of popular songs</a:t>
            </a:r>
          </a:p>
        </p:txBody>
      </p:sp>
      <p:sp>
        <p:nvSpPr>
          <p:cNvPr id="12" name="TextBox 12"/>
          <p:cNvSpPr txBox="1"/>
          <p:nvPr/>
        </p:nvSpPr>
        <p:spPr>
          <a:xfrm>
            <a:off x="6853971" y="6134079"/>
            <a:ext cx="4580058" cy="1758082"/>
          </a:xfrm>
          <a:prstGeom prst="rect">
            <a:avLst/>
          </a:prstGeom>
        </p:spPr>
        <p:txBody>
          <a:bodyPr lIns="0" tIns="0" rIns="0" bIns="0" rtlCol="0" anchor="t">
            <a:spAutoFit/>
          </a:bodyPr>
          <a:lstStyle/>
          <a:p>
            <a:pPr marL="0" lvl="0" indent="0" algn="ctr">
              <a:lnSpc>
                <a:spcPts val="4620"/>
              </a:lnSpc>
              <a:spcBef>
                <a:spcPct val="0"/>
              </a:spcBef>
            </a:pPr>
            <a:r>
              <a:rPr lang="en-US" sz="3600" spc="-84" dirty="0">
                <a:solidFill>
                  <a:srgbClr val="FFFFFF"/>
                </a:solidFill>
                <a:latin typeface="Open Sans Bold"/>
                <a:ea typeface="Open Sans Bold"/>
                <a:cs typeface="Open Sans Bold"/>
                <a:sym typeface="Open Sans Bold"/>
              </a:rPr>
              <a:t>To build the interactive dashboard </a:t>
            </a:r>
          </a:p>
        </p:txBody>
      </p:sp>
      <p:sp>
        <p:nvSpPr>
          <p:cNvPr id="13" name="TextBox 13"/>
          <p:cNvSpPr txBox="1"/>
          <p:nvPr/>
        </p:nvSpPr>
        <p:spPr>
          <a:xfrm>
            <a:off x="12073145" y="6134079"/>
            <a:ext cx="4580058" cy="1741374"/>
          </a:xfrm>
          <a:prstGeom prst="rect">
            <a:avLst/>
          </a:prstGeom>
        </p:spPr>
        <p:txBody>
          <a:bodyPr lIns="0" tIns="0" rIns="0" bIns="0" rtlCol="0" anchor="t">
            <a:spAutoFit/>
          </a:bodyPr>
          <a:lstStyle/>
          <a:p>
            <a:pPr marL="0" lvl="0" indent="0" algn="ctr">
              <a:lnSpc>
                <a:spcPts val="4620"/>
              </a:lnSpc>
              <a:spcBef>
                <a:spcPct val="0"/>
              </a:spcBef>
            </a:pPr>
            <a:r>
              <a:rPr lang="en-US" sz="3600" spc="-84" dirty="0">
                <a:solidFill>
                  <a:srgbClr val="FFFFFF"/>
                </a:solidFill>
                <a:latin typeface="Open Sans Bold"/>
                <a:ea typeface="Open Sans Bold"/>
                <a:cs typeface="Open Sans Bold"/>
                <a:sym typeface="Open Sans Bold"/>
              </a:rPr>
              <a:t>To recommend creators for better performance</a:t>
            </a:r>
          </a:p>
        </p:txBody>
      </p:sp>
      <p:sp>
        <p:nvSpPr>
          <p:cNvPr id="14" name="TextBox 14"/>
          <p:cNvSpPr txBox="1"/>
          <p:nvPr/>
        </p:nvSpPr>
        <p:spPr>
          <a:xfrm>
            <a:off x="3305195" y="4074833"/>
            <a:ext cx="1239263" cy="1194586"/>
          </a:xfrm>
          <a:prstGeom prst="rect">
            <a:avLst/>
          </a:prstGeom>
        </p:spPr>
        <p:txBody>
          <a:bodyPr lIns="0" tIns="0" rIns="0" bIns="0" rtlCol="0" anchor="t">
            <a:spAutoFit/>
          </a:bodyPr>
          <a:lstStyle/>
          <a:p>
            <a:pPr marL="0" lvl="1" indent="0" algn="ctr">
              <a:lnSpc>
                <a:spcPts val="10047"/>
              </a:lnSpc>
              <a:spcBef>
                <a:spcPct val="0"/>
              </a:spcBef>
            </a:pPr>
            <a:r>
              <a:rPr lang="en-US" sz="6399" u="none" spc="-159">
                <a:solidFill>
                  <a:srgbClr val="FFFFFF"/>
                </a:solidFill>
                <a:latin typeface="Open Sans Bold"/>
                <a:ea typeface="Open Sans Bold"/>
                <a:cs typeface="Open Sans Bold"/>
                <a:sym typeface="Open Sans Bold"/>
              </a:rPr>
              <a:t>1</a:t>
            </a:r>
          </a:p>
        </p:txBody>
      </p:sp>
      <p:sp>
        <p:nvSpPr>
          <p:cNvPr id="15" name="TextBox 15"/>
          <p:cNvSpPr txBox="1"/>
          <p:nvPr/>
        </p:nvSpPr>
        <p:spPr>
          <a:xfrm>
            <a:off x="8524368" y="4074833"/>
            <a:ext cx="1239263" cy="1194586"/>
          </a:xfrm>
          <a:prstGeom prst="rect">
            <a:avLst/>
          </a:prstGeom>
        </p:spPr>
        <p:txBody>
          <a:bodyPr lIns="0" tIns="0" rIns="0" bIns="0" rtlCol="0" anchor="t">
            <a:spAutoFit/>
          </a:bodyPr>
          <a:lstStyle/>
          <a:p>
            <a:pPr marL="0" lvl="1" indent="0" algn="ctr">
              <a:lnSpc>
                <a:spcPts val="10047"/>
              </a:lnSpc>
              <a:spcBef>
                <a:spcPct val="0"/>
              </a:spcBef>
            </a:pPr>
            <a:r>
              <a:rPr lang="en-US" sz="6399" u="none" spc="-159">
                <a:solidFill>
                  <a:srgbClr val="FFFFFF"/>
                </a:solidFill>
                <a:latin typeface="Open Sans Bold"/>
                <a:ea typeface="Open Sans Bold"/>
                <a:cs typeface="Open Sans Bold"/>
                <a:sym typeface="Open Sans Bold"/>
              </a:rPr>
              <a:t>2</a:t>
            </a:r>
          </a:p>
        </p:txBody>
      </p:sp>
      <p:sp>
        <p:nvSpPr>
          <p:cNvPr id="16" name="TextBox 16"/>
          <p:cNvSpPr txBox="1"/>
          <p:nvPr/>
        </p:nvSpPr>
        <p:spPr>
          <a:xfrm>
            <a:off x="13743542" y="4074833"/>
            <a:ext cx="1239263" cy="1194586"/>
          </a:xfrm>
          <a:prstGeom prst="rect">
            <a:avLst/>
          </a:prstGeom>
        </p:spPr>
        <p:txBody>
          <a:bodyPr lIns="0" tIns="0" rIns="0" bIns="0" rtlCol="0" anchor="t">
            <a:spAutoFit/>
          </a:bodyPr>
          <a:lstStyle/>
          <a:p>
            <a:pPr marL="0" lvl="1" indent="0" algn="ctr">
              <a:lnSpc>
                <a:spcPts val="10047"/>
              </a:lnSpc>
              <a:spcBef>
                <a:spcPct val="0"/>
              </a:spcBef>
            </a:pPr>
            <a:r>
              <a:rPr lang="en-US" sz="6399" u="none" spc="-159">
                <a:solidFill>
                  <a:srgbClr val="FFFFFF"/>
                </a:solidFill>
                <a:latin typeface="Open Sans Bold"/>
                <a:ea typeface="Open Sans Bold"/>
                <a:cs typeface="Open Sans Bold"/>
                <a:sym typeface="Open Sans Bold"/>
              </a:rPr>
              <a:t>3</a:t>
            </a: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AutoShape 3"/>
          <p:cNvSpPr/>
          <p:nvPr/>
        </p:nvSpPr>
        <p:spPr>
          <a:xfrm>
            <a:off x="9555931" y="0"/>
            <a:ext cx="8732069" cy="10287000"/>
          </a:xfrm>
          <a:prstGeom prst="rect">
            <a:avLst/>
          </a:prstGeom>
          <a:solidFill>
            <a:srgbClr val="040E3F"/>
          </a:solidFill>
        </p:spPr>
      </p:sp>
      <p:grpSp>
        <p:nvGrpSpPr>
          <p:cNvPr id="4" name="Group 4"/>
          <p:cNvGrpSpPr/>
          <p:nvPr/>
        </p:nvGrpSpPr>
        <p:grpSpPr>
          <a:xfrm>
            <a:off x="9939995" y="790274"/>
            <a:ext cx="7963940" cy="8620425"/>
            <a:chOff x="0" y="0"/>
            <a:chExt cx="10618587" cy="11493901"/>
          </a:xfrm>
        </p:grpSpPr>
        <p:sp>
          <p:nvSpPr>
            <p:cNvPr id="5" name="AutoShape 5"/>
            <p:cNvSpPr/>
            <p:nvPr/>
          </p:nvSpPr>
          <p:spPr>
            <a:xfrm>
              <a:off x="0" y="0"/>
              <a:ext cx="1923352" cy="223120"/>
            </a:xfrm>
            <a:prstGeom prst="rect">
              <a:avLst/>
            </a:prstGeom>
            <a:solidFill>
              <a:srgbClr val="8A467B"/>
            </a:solidFill>
          </p:spPr>
        </p:sp>
        <p:sp>
          <p:nvSpPr>
            <p:cNvPr id="6" name="TextBox 6"/>
            <p:cNvSpPr txBox="1"/>
            <p:nvPr/>
          </p:nvSpPr>
          <p:spPr>
            <a:xfrm>
              <a:off x="0" y="715992"/>
              <a:ext cx="10618587" cy="10777909"/>
            </a:xfrm>
            <a:prstGeom prst="rect">
              <a:avLst/>
            </a:prstGeom>
          </p:spPr>
          <p:txBody>
            <a:bodyPr lIns="0" tIns="0" rIns="0" bIns="0" rtlCol="0" anchor="t">
              <a:spAutoFit/>
            </a:bodyPr>
            <a:lstStyle/>
            <a:p>
              <a:pPr marL="431801" lvl="1" indent="-215900" algn="l">
                <a:lnSpc>
                  <a:spcPts val="3840"/>
                </a:lnSpc>
                <a:buFont typeface="Arial"/>
                <a:buChar char="•"/>
              </a:pPr>
              <a:r>
                <a:rPr lang="en-US" sz="2400" b="1" u="none" spc="64" dirty="0">
                  <a:solidFill>
                    <a:srgbClr val="FFFFFF"/>
                  </a:solidFill>
                  <a:latin typeface="+mj-lt"/>
                  <a:ea typeface="Comic Sans"/>
                  <a:cs typeface="Comic Sans"/>
                  <a:sym typeface="Comic Sans"/>
                </a:rPr>
                <a:t>This project aims to conduct a comprehensive analysis of YouTube songs data using Power BI. </a:t>
              </a:r>
            </a:p>
            <a:p>
              <a:pPr algn="l">
                <a:lnSpc>
                  <a:spcPts val="3840"/>
                </a:lnSpc>
              </a:pPr>
              <a:endParaRPr lang="en-US" sz="2400" b="1" u="none" spc="64" dirty="0">
                <a:solidFill>
                  <a:srgbClr val="FFFFFF"/>
                </a:solidFill>
                <a:latin typeface="+mj-lt"/>
                <a:ea typeface="Comic Sans"/>
                <a:cs typeface="Comic Sans"/>
                <a:sym typeface="Comic Sans"/>
              </a:endParaRPr>
            </a:p>
            <a:p>
              <a:pPr marL="453390" lvl="1" indent="-226695" algn="l">
                <a:lnSpc>
                  <a:spcPts val="4032"/>
                </a:lnSpc>
                <a:buFont typeface="Arial"/>
                <a:buChar char="•"/>
              </a:pPr>
              <a:r>
                <a:rPr lang="en-US" sz="2400" b="1" u="none" spc="67" dirty="0">
                  <a:solidFill>
                    <a:srgbClr val="FFFFFF"/>
                  </a:solidFill>
                  <a:latin typeface="+mj-lt"/>
                  <a:ea typeface="Comic Sans"/>
                  <a:cs typeface="Comic Sans"/>
                  <a:sym typeface="Comic Sans"/>
                </a:rPr>
                <a:t>The dataset contains key attributes such as video ID, channel title, title, description, tags, published date, view count, like count, favorite count, comment count, video duration, video definition, and caption details. </a:t>
              </a:r>
            </a:p>
            <a:p>
              <a:pPr algn="l">
                <a:lnSpc>
                  <a:spcPts val="4032"/>
                </a:lnSpc>
              </a:pPr>
              <a:endParaRPr lang="en-US" sz="2400" b="1" u="none" spc="67" dirty="0">
                <a:solidFill>
                  <a:srgbClr val="FFFFFF"/>
                </a:solidFill>
                <a:latin typeface="+mj-lt"/>
                <a:ea typeface="Comic Sans"/>
                <a:cs typeface="Comic Sans"/>
                <a:sym typeface="Comic Sans"/>
              </a:endParaRPr>
            </a:p>
            <a:p>
              <a:pPr marL="453390" lvl="1" indent="-226695" algn="l">
                <a:lnSpc>
                  <a:spcPts val="4032"/>
                </a:lnSpc>
                <a:buFont typeface="Arial"/>
                <a:buChar char="•"/>
              </a:pPr>
              <a:r>
                <a:rPr lang="en-US" sz="2400" b="1" u="none" spc="67" dirty="0">
                  <a:solidFill>
                    <a:srgbClr val="FFFFFF"/>
                  </a:solidFill>
                  <a:latin typeface="+mj-lt"/>
                  <a:ea typeface="Comic Sans"/>
                  <a:cs typeface="Comic Sans"/>
                  <a:sym typeface="Comic Sans"/>
                </a:rPr>
                <a:t>The goal is to utilize Power BI to create insightful visualizations and reports that provide a deeper understanding of YouTube songs' performance, popularity, and user engagement. </a:t>
              </a:r>
            </a:p>
            <a:p>
              <a:pPr algn="l">
                <a:lnSpc>
                  <a:spcPts val="4032"/>
                </a:lnSpc>
              </a:pPr>
              <a:endParaRPr lang="en-US" sz="2400" b="1" u="none" spc="67" dirty="0">
                <a:solidFill>
                  <a:srgbClr val="FFFFFF"/>
                </a:solidFill>
                <a:latin typeface="+mj-lt"/>
                <a:ea typeface="Comic Sans"/>
                <a:cs typeface="Comic Sans"/>
                <a:sym typeface="Comic Sans"/>
              </a:endParaRPr>
            </a:p>
            <a:p>
              <a:pPr marL="453390" lvl="1" indent="-226695" algn="l">
                <a:lnSpc>
                  <a:spcPts val="4032"/>
                </a:lnSpc>
                <a:buFont typeface="Arial"/>
                <a:buChar char="•"/>
              </a:pPr>
              <a:r>
                <a:rPr lang="en-US" sz="2400" b="1" u="none" spc="67" dirty="0">
                  <a:solidFill>
                    <a:srgbClr val="FFFFFF"/>
                  </a:solidFill>
                  <a:latin typeface="+mj-lt"/>
                  <a:ea typeface="Comic Sans"/>
                  <a:cs typeface="Comic Sans"/>
                  <a:sym typeface="Comic Sans"/>
                </a:rPr>
                <a:t>The analysis aims to uncover trends, preferences, and patterns in the data to aid content creators and stakeholders in optimizing their YouTube song content.</a:t>
              </a:r>
            </a:p>
          </p:txBody>
        </p:sp>
      </p:grpSp>
      <p:grpSp>
        <p:nvGrpSpPr>
          <p:cNvPr id="7" name="Group 7"/>
          <p:cNvGrpSpPr/>
          <p:nvPr/>
        </p:nvGrpSpPr>
        <p:grpSpPr>
          <a:xfrm>
            <a:off x="1028700" y="8289929"/>
            <a:ext cx="3378602" cy="968371"/>
            <a:chOff x="0" y="0"/>
            <a:chExt cx="4504802" cy="1291162"/>
          </a:xfrm>
        </p:grpSpPr>
        <p:sp>
          <p:nvSpPr>
            <p:cNvPr id="8" name="AutoShape 8"/>
            <p:cNvSpPr/>
            <p:nvPr/>
          </p:nvSpPr>
          <p:spPr>
            <a:xfrm rot="5400000">
              <a:off x="1610906" y="5447"/>
              <a:ext cx="1288438" cy="1282991"/>
            </a:xfrm>
            <a:prstGeom prst="rect">
              <a:avLst/>
            </a:prstGeom>
            <a:solidFill>
              <a:srgbClr val="8A467B"/>
            </a:solidFill>
          </p:spPr>
        </p:sp>
        <p:grpSp>
          <p:nvGrpSpPr>
            <p:cNvPr id="9" name="Group 9"/>
            <p:cNvGrpSpPr>
              <a:grpSpLocks noChangeAspect="1"/>
            </p:cNvGrpSpPr>
            <p:nvPr/>
          </p:nvGrpSpPr>
          <p:grpSpPr>
            <a:xfrm rot="5400000">
              <a:off x="0" y="0"/>
              <a:ext cx="1288438" cy="1288438"/>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40E3F"/>
              </a:solidFill>
            </p:spPr>
          </p:sp>
        </p:grpSp>
        <p:sp>
          <p:nvSpPr>
            <p:cNvPr id="11" name="Freeform 11"/>
            <p:cNvSpPr/>
            <p:nvPr/>
          </p:nvSpPr>
          <p:spPr>
            <a:xfrm>
              <a:off x="3221811" y="5447"/>
              <a:ext cx="1282991" cy="1282991"/>
            </a:xfrm>
            <a:custGeom>
              <a:avLst/>
              <a:gdLst/>
              <a:ahLst/>
              <a:cxnLst/>
              <a:rect l="l" t="t" r="r" b="b"/>
              <a:pathLst>
                <a:path w="1282991" h="1282991">
                  <a:moveTo>
                    <a:pt x="0" y="0"/>
                  </a:moveTo>
                  <a:lnTo>
                    <a:pt x="1282991" y="0"/>
                  </a:lnTo>
                  <a:lnTo>
                    <a:pt x="1282991" y="1282991"/>
                  </a:lnTo>
                  <a:lnTo>
                    <a:pt x="0" y="12829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2" name="Freeform 12"/>
          <p:cNvSpPr/>
          <p:nvPr/>
        </p:nvSpPr>
        <p:spPr>
          <a:xfrm>
            <a:off x="16996409" y="336510"/>
            <a:ext cx="907527" cy="907527"/>
          </a:xfrm>
          <a:custGeom>
            <a:avLst/>
            <a:gdLst/>
            <a:ahLst/>
            <a:cxnLst/>
            <a:rect l="l" t="t" r="r" b="b"/>
            <a:pathLst>
              <a:path w="907527" h="907527">
                <a:moveTo>
                  <a:pt x="0" y="0"/>
                </a:moveTo>
                <a:lnTo>
                  <a:pt x="907526" y="0"/>
                </a:lnTo>
                <a:lnTo>
                  <a:pt x="907526" y="907527"/>
                </a:lnTo>
                <a:lnTo>
                  <a:pt x="0" y="907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914610" y="838200"/>
            <a:ext cx="8641321" cy="2095397"/>
          </a:xfrm>
          <a:prstGeom prst="rect">
            <a:avLst/>
          </a:prstGeom>
        </p:spPr>
        <p:txBody>
          <a:bodyPr lIns="0" tIns="0" rIns="0" bIns="0" rtlCol="0" anchor="t">
            <a:spAutoFit/>
          </a:bodyPr>
          <a:lstStyle/>
          <a:p>
            <a:pPr marL="0" lvl="0" indent="0" algn="l">
              <a:lnSpc>
                <a:spcPts val="7800"/>
              </a:lnSpc>
            </a:pPr>
            <a:r>
              <a:rPr lang="en-US" sz="6000" spc="192">
                <a:solidFill>
                  <a:srgbClr val="FF3131"/>
                </a:solidFill>
                <a:latin typeface="Chunk Five"/>
                <a:ea typeface="Chunk Five"/>
                <a:cs typeface="Chunk Five"/>
                <a:sym typeface="Chunk Five"/>
              </a:rPr>
              <a:t>PROBLEM STATEMENT</a:t>
            </a:r>
          </a:p>
        </p:txBody>
      </p:sp>
    </p:spTree>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TextBox 3"/>
          <p:cNvSpPr txBox="1"/>
          <p:nvPr/>
        </p:nvSpPr>
        <p:spPr>
          <a:xfrm>
            <a:off x="1028700" y="1629744"/>
            <a:ext cx="15612506" cy="7989572"/>
          </a:xfrm>
          <a:prstGeom prst="rect">
            <a:avLst/>
          </a:prstGeom>
        </p:spPr>
        <p:txBody>
          <a:bodyPr lIns="0" tIns="0" rIns="0" bIns="0" rtlCol="0" anchor="t">
            <a:spAutoFit/>
          </a:bodyPr>
          <a:lstStyle/>
          <a:p>
            <a:pPr algn="l">
              <a:lnSpc>
                <a:spcPts val="4919"/>
              </a:lnSpc>
            </a:pPr>
            <a:r>
              <a:rPr lang="en-US" sz="2399" spc="76">
                <a:solidFill>
                  <a:srgbClr val="FFFFFF"/>
                </a:solidFill>
                <a:latin typeface="Comic Sans Bold"/>
                <a:ea typeface="Comic Sans Bold"/>
                <a:cs typeface="Comic Sans Bold"/>
                <a:sym typeface="Comic Sans Bold"/>
              </a:rPr>
              <a:t>1. </a:t>
            </a:r>
            <a:r>
              <a:rPr lang="en-US" sz="2399" spc="76">
                <a:solidFill>
                  <a:srgbClr val="FF3131"/>
                </a:solidFill>
                <a:latin typeface="Comic Sans Bold"/>
                <a:ea typeface="Comic Sans Bold"/>
                <a:cs typeface="Comic Sans Bold"/>
                <a:sym typeface="Comic Sans Bold"/>
              </a:rPr>
              <a:t>video_id</a:t>
            </a:r>
            <a:r>
              <a:rPr lang="en-US" sz="2399" spc="76">
                <a:solidFill>
                  <a:srgbClr val="FFFFFF"/>
                </a:solidFill>
                <a:latin typeface="Comic Sans Bold"/>
                <a:ea typeface="Comic Sans Bold"/>
                <a:cs typeface="Comic Sans Bold"/>
                <a:sym typeface="Comic Sans Bold"/>
              </a:rPr>
              <a:t>: Unique identifier for each YouTube video. </a:t>
            </a:r>
          </a:p>
          <a:p>
            <a:pPr algn="l">
              <a:lnSpc>
                <a:spcPts val="4919"/>
              </a:lnSpc>
            </a:pPr>
            <a:r>
              <a:rPr lang="en-US" sz="2399" spc="76">
                <a:solidFill>
                  <a:srgbClr val="FFFFFF"/>
                </a:solidFill>
                <a:latin typeface="Comic Sans Bold"/>
                <a:ea typeface="Comic Sans Bold"/>
                <a:cs typeface="Comic Sans Bold"/>
                <a:sym typeface="Comic Sans Bold"/>
              </a:rPr>
              <a:t>2. </a:t>
            </a:r>
            <a:r>
              <a:rPr lang="en-US" sz="2399" spc="76">
                <a:solidFill>
                  <a:srgbClr val="FF3131"/>
                </a:solidFill>
                <a:latin typeface="Comic Sans Bold"/>
                <a:ea typeface="Comic Sans Bold"/>
                <a:cs typeface="Comic Sans Bold"/>
                <a:sym typeface="Comic Sans Bold"/>
              </a:rPr>
              <a:t>channelTitle</a:t>
            </a:r>
            <a:r>
              <a:rPr lang="en-US" sz="2399" spc="76">
                <a:solidFill>
                  <a:srgbClr val="FFFFFF"/>
                </a:solidFill>
                <a:latin typeface="Comic Sans Bold"/>
                <a:ea typeface="Comic Sans Bold"/>
                <a:cs typeface="Comic Sans Bold"/>
                <a:sym typeface="Comic Sans Bold"/>
              </a:rPr>
              <a:t>: Title of the YouTube channel publishing the song. </a:t>
            </a:r>
          </a:p>
          <a:p>
            <a:pPr algn="l">
              <a:lnSpc>
                <a:spcPts val="4919"/>
              </a:lnSpc>
            </a:pPr>
            <a:r>
              <a:rPr lang="en-US" sz="2399" spc="76">
                <a:solidFill>
                  <a:srgbClr val="FFFFFF"/>
                </a:solidFill>
                <a:latin typeface="Comic Sans Bold"/>
                <a:ea typeface="Comic Sans Bold"/>
                <a:cs typeface="Comic Sans Bold"/>
                <a:sym typeface="Comic Sans Bold"/>
              </a:rPr>
              <a:t>3. </a:t>
            </a:r>
            <a:r>
              <a:rPr lang="en-US" sz="2399" spc="76">
                <a:solidFill>
                  <a:srgbClr val="FF3131"/>
                </a:solidFill>
                <a:latin typeface="Comic Sans Bold"/>
                <a:ea typeface="Comic Sans Bold"/>
                <a:cs typeface="Comic Sans Bold"/>
                <a:sym typeface="Comic Sans Bold"/>
              </a:rPr>
              <a:t>title</a:t>
            </a:r>
            <a:r>
              <a:rPr lang="en-US" sz="2399" spc="76">
                <a:solidFill>
                  <a:srgbClr val="FFFFFF"/>
                </a:solidFill>
                <a:latin typeface="Comic Sans Bold"/>
                <a:ea typeface="Comic Sans Bold"/>
                <a:cs typeface="Comic Sans Bold"/>
                <a:sym typeface="Comic Sans Bold"/>
              </a:rPr>
              <a:t>: Title of the YouTube song video. </a:t>
            </a:r>
          </a:p>
          <a:p>
            <a:pPr algn="l">
              <a:lnSpc>
                <a:spcPts val="4919"/>
              </a:lnSpc>
            </a:pPr>
            <a:r>
              <a:rPr lang="en-US" sz="2399" spc="76">
                <a:solidFill>
                  <a:srgbClr val="FFFFFF"/>
                </a:solidFill>
                <a:latin typeface="Comic Sans Bold"/>
                <a:ea typeface="Comic Sans Bold"/>
                <a:cs typeface="Comic Sans Bold"/>
                <a:sym typeface="Comic Sans Bold"/>
              </a:rPr>
              <a:t>4. </a:t>
            </a:r>
            <a:r>
              <a:rPr lang="en-US" sz="2399" spc="76">
                <a:solidFill>
                  <a:srgbClr val="FF3131"/>
                </a:solidFill>
                <a:latin typeface="Comic Sans Bold"/>
                <a:ea typeface="Comic Sans Bold"/>
                <a:cs typeface="Comic Sans Bold"/>
                <a:sym typeface="Comic Sans Bold"/>
              </a:rPr>
              <a:t>description</a:t>
            </a:r>
            <a:r>
              <a:rPr lang="en-US" sz="2399" spc="76">
                <a:solidFill>
                  <a:srgbClr val="FFFFFF"/>
                </a:solidFill>
                <a:latin typeface="Comic Sans Bold"/>
                <a:ea typeface="Comic Sans Bold"/>
                <a:cs typeface="Comic Sans Bold"/>
                <a:sym typeface="Comic Sans Bold"/>
              </a:rPr>
              <a:t>: Description provided for the YouTube song video. </a:t>
            </a:r>
          </a:p>
          <a:p>
            <a:pPr algn="l">
              <a:lnSpc>
                <a:spcPts val="4919"/>
              </a:lnSpc>
            </a:pPr>
            <a:r>
              <a:rPr lang="en-US" sz="2399" spc="76">
                <a:solidFill>
                  <a:srgbClr val="FFFFFF"/>
                </a:solidFill>
                <a:latin typeface="Comic Sans Bold"/>
                <a:ea typeface="Comic Sans Bold"/>
                <a:cs typeface="Comic Sans Bold"/>
                <a:sym typeface="Comic Sans Bold"/>
              </a:rPr>
              <a:t>5. </a:t>
            </a:r>
            <a:r>
              <a:rPr lang="en-US" sz="2399" spc="76">
                <a:solidFill>
                  <a:srgbClr val="FF3131"/>
                </a:solidFill>
                <a:latin typeface="Comic Sans Bold"/>
                <a:ea typeface="Comic Sans Bold"/>
                <a:cs typeface="Comic Sans Bold"/>
                <a:sym typeface="Comic Sans Bold"/>
              </a:rPr>
              <a:t>tags</a:t>
            </a:r>
            <a:r>
              <a:rPr lang="en-US" sz="2399" spc="76">
                <a:solidFill>
                  <a:srgbClr val="FFFFFF"/>
                </a:solidFill>
                <a:latin typeface="Comic Sans Bold"/>
                <a:ea typeface="Comic Sans Bold"/>
                <a:cs typeface="Comic Sans Bold"/>
                <a:sym typeface="Comic Sans Bold"/>
              </a:rPr>
              <a:t>: Tags associated with the YouTube song video. </a:t>
            </a:r>
          </a:p>
          <a:p>
            <a:pPr algn="l">
              <a:lnSpc>
                <a:spcPts val="4919"/>
              </a:lnSpc>
            </a:pPr>
            <a:r>
              <a:rPr lang="en-US" sz="2399" spc="76">
                <a:solidFill>
                  <a:srgbClr val="FFFFFF"/>
                </a:solidFill>
                <a:latin typeface="Comic Sans Bold"/>
                <a:ea typeface="Comic Sans Bold"/>
                <a:cs typeface="Comic Sans Bold"/>
                <a:sym typeface="Comic Sans Bold"/>
              </a:rPr>
              <a:t>6. </a:t>
            </a:r>
            <a:r>
              <a:rPr lang="en-US" sz="2399" spc="76">
                <a:solidFill>
                  <a:srgbClr val="FF3131"/>
                </a:solidFill>
                <a:latin typeface="Comic Sans Bold"/>
                <a:ea typeface="Comic Sans Bold"/>
                <a:cs typeface="Comic Sans Bold"/>
                <a:sym typeface="Comic Sans Bold"/>
              </a:rPr>
              <a:t>publishedAt</a:t>
            </a:r>
            <a:r>
              <a:rPr lang="en-US" sz="2399" spc="76">
                <a:solidFill>
                  <a:srgbClr val="FFFFFF"/>
                </a:solidFill>
                <a:latin typeface="Comic Sans Bold"/>
                <a:ea typeface="Comic Sans Bold"/>
                <a:cs typeface="Comic Sans Bold"/>
                <a:sym typeface="Comic Sans Bold"/>
              </a:rPr>
              <a:t>: Date and time when the YouTube song video was published. </a:t>
            </a:r>
          </a:p>
          <a:p>
            <a:pPr algn="l">
              <a:lnSpc>
                <a:spcPts val="4919"/>
              </a:lnSpc>
            </a:pPr>
            <a:r>
              <a:rPr lang="en-US" sz="2399" spc="76">
                <a:solidFill>
                  <a:srgbClr val="FFFFFF"/>
                </a:solidFill>
                <a:latin typeface="Comic Sans Bold"/>
                <a:ea typeface="Comic Sans Bold"/>
                <a:cs typeface="Comic Sans Bold"/>
                <a:sym typeface="Comic Sans Bold"/>
              </a:rPr>
              <a:t>7. </a:t>
            </a:r>
            <a:r>
              <a:rPr lang="en-US" sz="2399" spc="76">
                <a:solidFill>
                  <a:srgbClr val="FF3131"/>
                </a:solidFill>
                <a:latin typeface="Comic Sans Bold"/>
                <a:ea typeface="Comic Sans Bold"/>
                <a:cs typeface="Comic Sans Bold"/>
                <a:sym typeface="Comic Sans Bold"/>
              </a:rPr>
              <a:t>viewCount</a:t>
            </a:r>
            <a:r>
              <a:rPr lang="en-US" sz="2399" spc="76">
                <a:solidFill>
                  <a:srgbClr val="FFFFFF"/>
                </a:solidFill>
                <a:latin typeface="Comic Sans Bold"/>
                <a:ea typeface="Comic Sans Bold"/>
                <a:cs typeface="Comic Sans Bold"/>
                <a:sym typeface="Comic Sans Bold"/>
              </a:rPr>
              <a:t>: Number of views received by the YouTube song video. </a:t>
            </a:r>
          </a:p>
          <a:p>
            <a:pPr algn="l">
              <a:lnSpc>
                <a:spcPts val="4919"/>
              </a:lnSpc>
            </a:pPr>
            <a:r>
              <a:rPr lang="en-US" sz="2399" spc="76">
                <a:solidFill>
                  <a:srgbClr val="FFFFFF"/>
                </a:solidFill>
                <a:latin typeface="Comic Sans Bold"/>
                <a:ea typeface="Comic Sans Bold"/>
                <a:cs typeface="Comic Sans Bold"/>
                <a:sym typeface="Comic Sans Bold"/>
              </a:rPr>
              <a:t>8. </a:t>
            </a:r>
            <a:r>
              <a:rPr lang="en-US" sz="2399" spc="76">
                <a:solidFill>
                  <a:srgbClr val="FF3131"/>
                </a:solidFill>
                <a:latin typeface="Comic Sans Bold"/>
                <a:ea typeface="Comic Sans Bold"/>
                <a:cs typeface="Comic Sans Bold"/>
                <a:sym typeface="Comic Sans Bold"/>
              </a:rPr>
              <a:t>likeCount</a:t>
            </a:r>
            <a:r>
              <a:rPr lang="en-US" sz="2399" spc="76">
                <a:solidFill>
                  <a:srgbClr val="FFFFFF"/>
                </a:solidFill>
                <a:latin typeface="Comic Sans Bold"/>
                <a:ea typeface="Comic Sans Bold"/>
                <a:cs typeface="Comic Sans Bold"/>
                <a:sym typeface="Comic Sans Bold"/>
              </a:rPr>
              <a:t>: Number of likes received by the YouTube song video. </a:t>
            </a:r>
          </a:p>
          <a:p>
            <a:pPr algn="l">
              <a:lnSpc>
                <a:spcPts val="4919"/>
              </a:lnSpc>
            </a:pPr>
            <a:r>
              <a:rPr lang="en-US" sz="2399" spc="76">
                <a:solidFill>
                  <a:srgbClr val="FFFFFF"/>
                </a:solidFill>
                <a:latin typeface="Comic Sans Bold"/>
                <a:ea typeface="Comic Sans Bold"/>
                <a:cs typeface="Comic Sans Bold"/>
                <a:sym typeface="Comic Sans Bold"/>
              </a:rPr>
              <a:t>9. </a:t>
            </a:r>
            <a:r>
              <a:rPr lang="en-US" sz="2399" spc="76">
                <a:solidFill>
                  <a:srgbClr val="FF3131"/>
                </a:solidFill>
                <a:latin typeface="Comic Sans Bold"/>
                <a:ea typeface="Comic Sans Bold"/>
                <a:cs typeface="Comic Sans Bold"/>
                <a:sym typeface="Comic Sans Bold"/>
              </a:rPr>
              <a:t>favoriteCount</a:t>
            </a:r>
            <a:r>
              <a:rPr lang="en-US" sz="2399" spc="76">
                <a:solidFill>
                  <a:srgbClr val="FFFFFF"/>
                </a:solidFill>
                <a:latin typeface="Comic Sans Bold"/>
                <a:ea typeface="Comic Sans Bold"/>
                <a:cs typeface="Comic Sans Bold"/>
                <a:sym typeface="Comic Sans Bold"/>
              </a:rPr>
              <a:t>: Number of times the YouTube song video has been marked as a favorite. </a:t>
            </a:r>
          </a:p>
          <a:p>
            <a:pPr algn="l">
              <a:lnSpc>
                <a:spcPts val="4919"/>
              </a:lnSpc>
            </a:pPr>
            <a:r>
              <a:rPr lang="en-US" sz="2399" spc="76">
                <a:solidFill>
                  <a:srgbClr val="FFFFFF"/>
                </a:solidFill>
                <a:latin typeface="Comic Sans Bold"/>
                <a:ea typeface="Comic Sans Bold"/>
                <a:cs typeface="Comic Sans Bold"/>
                <a:sym typeface="Comic Sans Bold"/>
              </a:rPr>
              <a:t>10. </a:t>
            </a:r>
            <a:r>
              <a:rPr lang="en-US" sz="2399" spc="76">
                <a:solidFill>
                  <a:srgbClr val="FF3131"/>
                </a:solidFill>
                <a:latin typeface="Comic Sans Bold"/>
                <a:ea typeface="Comic Sans Bold"/>
                <a:cs typeface="Comic Sans Bold"/>
                <a:sym typeface="Comic Sans Bold"/>
              </a:rPr>
              <a:t>commentCount</a:t>
            </a:r>
            <a:r>
              <a:rPr lang="en-US" sz="2399" spc="76">
                <a:solidFill>
                  <a:srgbClr val="FFFFFF"/>
                </a:solidFill>
                <a:latin typeface="Comic Sans Bold"/>
                <a:ea typeface="Comic Sans Bold"/>
                <a:cs typeface="Comic Sans Bold"/>
                <a:sym typeface="Comic Sans Bold"/>
              </a:rPr>
              <a:t>: Number of comments posted on the YouTube song video. </a:t>
            </a:r>
          </a:p>
          <a:p>
            <a:pPr algn="l">
              <a:lnSpc>
                <a:spcPts val="4919"/>
              </a:lnSpc>
            </a:pPr>
            <a:r>
              <a:rPr lang="en-US" sz="2399" spc="76">
                <a:solidFill>
                  <a:srgbClr val="FFFFFF"/>
                </a:solidFill>
                <a:latin typeface="Comic Sans Bold"/>
                <a:ea typeface="Comic Sans Bold"/>
                <a:cs typeface="Comic Sans Bold"/>
                <a:sym typeface="Comic Sans Bold"/>
              </a:rPr>
              <a:t>11. </a:t>
            </a:r>
            <a:r>
              <a:rPr lang="en-US" sz="2399" spc="76">
                <a:solidFill>
                  <a:srgbClr val="FF3131"/>
                </a:solidFill>
                <a:latin typeface="Comic Sans Bold"/>
                <a:ea typeface="Comic Sans Bold"/>
                <a:cs typeface="Comic Sans Bold"/>
                <a:sym typeface="Comic Sans Bold"/>
              </a:rPr>
              <a:t>duration</a:t>
            </a:r>
            <a:r>
              <a:rPr lang="en-US" sz="2399" spc="76">
                <a:solidFill>
                  <a:srgbClr val="FFFFFF"/>
                </a:solidFill>
                <a:latin typeface="Comic Sans Bold"/>
                <a:ea typeface="Comic Sans Bold"/>
                <a:cs typeface="Comic Sans Bold"/>
                <a:sym typeface="Comic Sans Bold"/>
              </a:rPr>
              <a:t>: Duration of the YouTube song video. </a:t>
            </a:r>
          </a:p>
          <a:p>
            <a:pPr algn="l">
              <a:lnSpc>
                <a:spcPts val="4919"/>
              </a:lnSpc>
            </a:pPr>
            <a:r>
              <a:rPr lang="en-US" sz="2399" spc="76">
                <a:solidFill>
                  <a:srgbClr val="FFFFFF"/>
                </a:solidFill>
                <a:latin typeface="Comic Sans Bold"/>
                <a:ea typeface="Comic Sans Bold"/>
                <a:cs typeface="Comic Sans Bold"/>
                <a:sym typeface="Comic Sans Bold"/>
              </a:rPr>
              <a:t>12. </a:t>
            </a:r>
            <a:r>
              <a:rPr lang="en-US" sz="2399" spc="76">
                <a:solidFill>
                  <a:srgbClr val="FF3131"/>
                </a:solidFill>
                <a:latin typeface="Comic Sans Bold"/>
                <a:ea typeface="Comic Sans Bold"/>
                <a:cs typeface="Comic Sans Bold"/>
                <a:sym typeface="Comic Sans Bold"/>
              </a:rPr>
              <a:t>definition</a:t>
            </a:r>
            <a:r>
              <a:rPr lang="en-US" sz="2399" spc="76">
                <a:solidFill>
                  <a:srgbClr val="FFFFFF"/>
                </a:solidFill>
                <a:latin typeface="Comic Sans Bold"/>
                <a:ea typeface="Comic Sans Bold"/>
                <a:cs typeface="Comic Sans Bold"/>
                <a:sym typeface="Comic Sans Bold"/>
              </a:rPr>
              <a:t>: Video definition or quality (e.g., HD, SD). </a:t>
            </a:r>
          </a:p>
          <a:p>
            <a:pPr algn="l">
              <a:lnSpc>
                <a:spcPts val="4919"/>
              </a:lnSpc>
            </a:pPr>
            <a:r>
              <a:rPr lang="en-US" sz="2399" spc="76">
                <a:solidFill>
                  <a:srgbClr val="FFFFFF"/>
                </a:solidFill>
                <a:latin typeface="Comic Sans Bold"/>
                <a:ea typeface="Comic Sans Bold"/>
                <a:cs typeface="Comic Sans Bold"/>
                <a:sym typeface="Comic Sans Bold"/>
              </a:rPr>
              <a:t>13. </a:t>
            </a:r>
            <a:r>
              <a:rPr lang="en-US" sz="2399" spc="76">
                <a:solidFill>
                  <a:srgbClr val="FF3131"/>
                </a:solidFill>
                <a:latin typeface="Comic Sans Bold"/>
                <a:ea typeface="Comic Sans Bold"/>
                <a:cs typeface="Comic Sans Bold"/>
                <a:sym typeface="Comic Sans Bold"/>
              </a:rPr>
              <a:t>caption</a:t>
            </a:r>
            <a:r>
              <a:rPr lang="en-US" sz="2399" spc="76">
                <a:solidFill>
                  <a:srgbClr val="FFFFFF"/>
                </a:solidFill>
                <a:latin typeface="Comic Sans Bold"/>
                <a:ea typeface="Comic Sans Bold"/>
                <a:cs typeface="Comic Sans Bold"/>
                <a:sym typeface="Comic Sans Bold"/>
              </a:rPr>
              <a:t>: Availability of captions for the YouTube song video. </a:t>
            </a:r>
          </a:p>
        </p:txBody>
      </p:sp>
      <p:sp>
        <p:nvSpPr>
          <p:cNvPr id="4" name="Freeform 4"/>
          <p:cNvSpPr/>
          <p:nvPr/>
        </p:nvSpPr>
        <p:spPr>
          <a:xfrm>
            <a:off x="16805537" y="537098"/>
            <a:ext cx="907527" cy="907527"/>
          </a:xfrm>
          <a:custGeom>
            <a:avLst/>
            <a:gdLst/>
            <a:ahLst/>
            <a:cxnLst/>
            <a:rect l="l" t="t" r="r" b="b"/>
            <a:pathLst>
              <a:path w="907527" h="907527">
                <a:moveTo>
                  <a:pt x="0" y="0"/>
                </a:moveTo>
                <a:lnTo>
                  <a:pt x="907526" y="0"/>
                </a:lnTo>
                <a:lnTo>
                  <a:pt x="907526" y="907527"/>
                </a:lnTo>
                <a:lnTo>
                  <a:pt x="0" y="907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555625"/>
            <a:ext cx="9189166" cy="889000"/>
          </a:xfrm>
          <a:prstGeom prst="rect">
            <a:avLst/>
          </a:prstGeom>
        </p:spPr>
        <p:txBody>
          <a:bodyPr lIns="0" tIns="0" rIns="0" bIns="0" rtlCol="0" anchor="t">
            <a:spAutoFit/>
          </a:bodyPr>
          <a:lstStyle/>
          <a:p>
            <a:pPr algn="ctr">
              <a:lnSpc>
                <a:spcPts val="6049"/>
              </a:lnSpc>
              <a:spcBef>
                <a:spcPct val="0"/>
              </a:spcBef>
            </a:pPr>
            <a:r>
              <a:rPr lang="en-US" sz="5499" spc="175">
                <a:solidFill>
                  <a:srgbClr val="FF3131"/>
                </a:solidFill>
                <a:latin typeface="Chunk Five"/>
                <a:ea typeface="Chunk Five"/>
                <a:cs typeface="Chunk Five"/>
                <a:sym typeface="Chunk Five"/>
              </a:rPr>
              <a:t>DATASET DESCRIPTION</a:t>
            </a:r>
          </a:p>
        </p:txBody>
      </p:sp>
    </p:spTree>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71999">
            <a:off x="-1331416" y="-3508678"/>
            <a:ext cx="20950832" cy="17304356"/>
          </a:xfrm>
          <a:custGeom>
            <a:avLst/>
            <a:gdLst/>
            <a:ahLst/>
            <a:cxnLst/>
            <a:rect l="l" t="t" r="r" b="b"/>
            <a:pathLst>
              <a:path w="20950832" h="17304356">
                <a:moveTo>
                  <a:pt x="4541771" y="0"/>
                </a:moveTo>
                <a:lnTo>
                  <a:pt x="20950832" y="8074259"/>
                </a:lnTo>
                <a:lnTo>
                  <a:pt x="16409061" y="17304356"/>
                </a:lnTo>
                <a:lnTo>
                  <a:pt x="0" y="9230097"/>
                </a:lnTo>
                <a:lnTo>
                  <a:pt x="4541771" y="0"/>
                </a:lnTo>
                <a:close/>
              </a:path>
            </a:pathLst>
          </a:custGeom>
          <a:blipFill>
            <a:blip r:embed="rId2"/>
            <a:stretch>
              <a:fillRect l="-39880" r="-89780" b="-56407"/>
            </a:stretch>
          </a:blipFill>
        </p:spPr>
      </p:sp>
      <p:grpSp>
        <p:nvGrpSpPr>
          <p:cNvPr id="3" name="Group 3"/>
          <p:cNvGrpSpPr/>
          <p:nvPr/>
        </p:nvGrpSpPr>
        <p:grpSpPr>
          <a:xfrm>
            <a:off x="2147632" y="3993627"/>
            <a:ext cx="597618" cy="59761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5" name="Group 5"/>
          <p:cNvGrpSpPr/>
          <p:nvPr/>
        </p:nvGrpSpPr>
        <p:grpSpPr>
          <a:xfrm>
            <a:off x="5440314" y="3993627"/>
            <a:ext cx="597618" cy="59761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7" name="Group 7"/>
          <p:cNvGrpSpPr/>
          <p:nvPr/>
        </p:nvGrpSpPr>
        <p:grpSpPr>
          <a:xfrm>
            <a:off x="8732996" y="3993627"/>
            <a:ext cx="597618" cy="59761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9" name="Group 9"/>
          <p:cNvGrpSpPr/>
          <p:nvPr/>
        </p:nvGrpSpPr>
        <p:grpSpPr>
          <a:xfrm>
            <a:off x="12025678" y="3993627"/>
            <a:ext cx="597618" cy="597618"/>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11" name="Group 11"/>
          <p:cNvGrpSpPr/>
          <p:nvPr/>
        </p:nvGrpSpPr>
        <p:grpSpPr>
          <a:xfrm>
            <a:off x="15318360" y="3993627"/>
            <a:ext cx="597618" cy="59761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13" name="AutoShape 13"/>
          <p:cNvSpPr/>
          <p:nvPr/>
        </p:nvSpPr>
        <p:spPr>
          <a:xfrm>
            <a:off x="901336" y="4641794"/>
            <a:ext cx="3386149" cy="4768906"/>
          </a:xfrm>
          <a:prstGeom prst="rect">
            <a:avLst/>
          </a:prstGeom>
          <a:solidFill>
            <a:srgbClr val="040E3F"/>
          </a:solidFill>
        </p:spPr>
      </p:sp>
      <p:sp>
        <p:nvSpPr>
          <p:cNvPr id="14" name="AutoShape 14"/>
          <p:cNvSpPr/>
          <p:nvPr/>
        </p:nvSpPr>
        <p:spPr>
          <a:xfrm>
            <a:off x="4344858" y="4641793"/>
            <a:ext cx="3386149" cy="4768906"/>
          </a:xfrm>
          <a:prstGeom prst="rect">
            <a:avLst/>
          </a:prstGeom>
          <a:solidFill>
            <a:srgbClr val="040E3F"/>
          </a:solidFill>
        </p:spPr>
      </p:sp>
      <p:sp>
        <p:nvSpPr>
          <p:cNvPr id="15" name="AutoShape 15"/>
          <p:cNvSpPr/>
          <p:nvPr/>
        </p:nvSpPr>
        <p:spPr>
          <a:xfrm>
            <a:off x="7961258" y="4641793"/>
            <a:ext cx="2835482" cy="4768905"/>
          </a:xfrm>
          <a:prstGeom prst="rect">
            <a:avLst/>
          </a:prstGeom>
          <a:solidFill>
            <a:srgbClr val="040E3F"/>
          </a:solidFill>
        </p:spPr>
      </p:sp>
      <p:sp>
        <p:nvSpPr>
          <p:cNvPr id="16" name="AutoShape 16"/>
          <p:cNvSpPr/>
          <p:nvPr/>
        </p:nvSpPr>
        <p:spPr>
          <a:xfrm>
            <a:off x="10911486" y="4641793"/>
            <a:ext cx="3386149" cy="4768905"/>
          </a:xfrm>
          <a:prstGeom prst="rect">
            <a:avLst/>
          </a:prstGeom>
          <a:solidFill>
            <a:srgbClr val="040E3F"/>
          </a:solidFill>
        </p:spPr>
      </p:sp>
      <p:sp>
        <p:nvSpPr>
          <p:cNvPr id="17" name="AutoShape 17"/>
          <p:cNvSpPr/>
          <p:nvPr/>
        </p:nvSpPr>
        <p:spPr>
          <a:xfrm>
            <a:off x="14412381" y="4641794"/>
            <a:ext cx="3614749" cy="4768904"/>
          </a:xfrm>
          <a:prstGeom prst="rect">
            <a:avLst/>
          </a:prstGeom>
          <a:solidFill>
            <a:srgbClr val="040E3F"/>
          </a:solidFill>
        </p:spPr>
      </p:sp>
      <p:sp>
        <p:nvSpPr>
          <p:cNvPr id="18" name="Freeform 18"/>
          <p:cNvSpPr/>
          <p:nvPr/>
        </p:nvSpPr>
        <p:spPr>
          <a:xfrm>
            <a:off x="1987024" y="3668716"/>
            <a:ext cx="907527" cy="907527"/>
          </a:xfrm>
          <a:custGeom>
            <a:avLst/>
            <a:gdLst/>
            <a:ahLst/>
            <a:cxnLst/>
            <a:rect l="l" t="t" r="r" b="b"/>
            <a:pathLst>
              <a:path w="907527" h="907527">
                <a:moveTo>
                  <a:pt x="0" y="0"/>
                </a:moveTo>
                <a:lnTo>
                  <a:pt x="907526" y="0"/>
                </a:lnTo>
                <a:lnTo>
                  <a:pt x="907526" y="907527"/>
                </a:lnTo>
                <a:lnTo>
                  <a:pt x="0" y="907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5275835" y="3683718"/>
            <a:ext cx="907527" cy="907527"/>
          </a:xfrm>
          <a:custGeom>
            <a:avLst/>
            <a:gdLst/>
            <a:ahLst/>
            <a:cxnLst/>
            <a:rect l="l" t="t" r="r" b="b"/>
            <a:pathLst>
              <a:path w="907527" h="907527">
                <a:moveTo>
                  <a:pt x="0" y="0"/>
                </a:moveTo>
                <a:lnTo>
                  <a:pt x="907526" y="0"/>
                </a:lnTo>
                <a:lnTo>
                  <a:pt x="907526" y="907527"/>
                </a:lnTo>
                <a:lnTo>
                  <a:pt x="0" y="907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8659861" y="3683718"/>
            <a:ext cx="907527" cy="907527"/>
          </a:xfrm>
          <a:custGeom>
            <a:avLst/>
            <a:gdLst/>
            <a:ahLst/>
            <a:cxnLst/>
            <a:rect l="l" t="t" r="r" b="b"/>
            <a:pathLst>
              <a:path w="907527" h="907527">
                <a:moveTo>
                  <a:pt x="0" y="0"/>
                </a:moveTo>
                <a:lnTo>
                  <a:pt x="907527" y="0"/>
                </a:lnTo>
                <a:lnTo>
                  <a:pt x="907527" y="907527"/>
                </a:lnTo>
                <a:lnTo>
                  <a:pt x="0" y="907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1811779" y="3683718"/>
            <a:ext cx="907527" cy="907527"/>
          </a:xfrm>
          <a:custGeom>
            <a:avLst/>
            <a:gdLst/>
            <a:ahLst/>
            <a:cxnLst/>
            <a:rect l="l" t="t" r="r" b="b"/>
            <a:pathLst>
              <a:path w="907527" h="907527">
                <a:moveTo>
                  <a:pt x="0" y="0"/>
                </a:moveTo>
                <a:lnTo>
                  <a:pt x="907527" y="0"/>
                </a:lnTo>
                <a:lnTo>
                  <a:pt x="907527" y="907527"/>
                </a:lnTo>
                <a:lnTo>
                  <a:pt x="0" y="907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15163406" y="3683718"/>
            <a:ext cx="907527" cy="907527"/>
          </a:xfrm>
          <a:custGeom>
            <a:avLst/>
            <a:gdLst/>
            <a:ahLst/>
            <a:cxnLst/>
            <a:rect l="l" t="t" r="r" b="b"/>
            <a:pathLst>
              <a:path w="907527" h="907527">
                <a:moveTo>
                  <a:pt x="0" y="0"/>
                </a:moveTo>
                <a:lnTo>
                  <a:pt x="907526" y="0"/>
                </a:lnTo>
                <a:lnTo>
                  <a:pt x="907526" y="907527"/>
                </a:lnTo>
                <a:lnTo>
                  <a:pt x="0" y="907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16569827" y="574937"/>
            <a:ext cx="907527" cy="907527"/>
          </a:xfrm>
          <a:custGeom>
            <a:avLst/>
            <a:gdLst/>
            <a:ahLst/>
            <a:cxnLst/>
            <a:rect l="l" t="t" r="r" b="b"/>
            <a:pathLst>
              <a:path w="907527" h="907527">
                <a:moveTo>
                  <a:pt x="0" y="0"/>
                </a:moveTo>
                <a:lnTo>
                  <a:pt x="907527" y="0"/>
                </a:lnTo>
                <a:lnTo>
                  <a:pt x="907527" y="907526"/>
                </a:lnTo>
                <a:lnTo>
                  <a:pt x="0" y="907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2237222" y="1413661"/>
            <a:ext cx="13775527" cy="1139138"/>
          </a:xfrm>
          <a:prstGeom prst="rect">
            <a:avLst/>
          </a:prstGeom>
        </p:spPr>
        <p:txBody>
          <a:bodyPr lIns="0" tIns="0" rIns="0" bIns="0" rtlCol="0" anchor="t">
            <a:spAutoFit/>
          </a:bodyPr>
          <a:lstStyle/>
          <a:p>
            <a:pPr marL="0" lvl="0" indent="0" algn="ctr">
              <a:lnSpc>
                <a:spcPts val="8190"/>
              </a:lnSpc>
            </a:pPr>
            <a:r>
              <a:rPr lang="en-US" sz="6300" spc="201">
                <a:solidFill>
                  <a:srgbClr val="FF3131"/>
                </a:solidFill>
                <a:latin typeface="Chunk Five"/>
                <a:ea typeface="Chunk Five"/>
                <a:cs typeface="Chunk Five"/>
                <a:sym typeface="Chunk Five"/>
              </a:rPr>
              <a:t>PROJECT OBJECTIVES</a:t>
            </a:r>
          </a:p>
        </p:txBody>
      </p:sp>
      <p:grpSp>
        <p:nvGrpSpPr>
          <p:cNvPr id="25" name="Group 25"/>
          <p:cNvGrpSpPr/>
          <p:nvPr/>
        </p:nvGrpSpPr>
        <p:grpSpPr>
          <a:xfrm>
            <a:off x="1327509" y="4978166"/>
            <a:ext cx="2835482" cy="3546700"/>
            <a:chOff x="0" y="-9525"/>
            <a:chExt cx="3780643" cy="4728933"/>
          </a:xfrm>
        </p:grpSpPr>
        <p:sp>
          <p:nvSpPr>
            <p:cNvPr id="26" name="TextBox 26"/>
            <p:cNvSpPr txBox="1"/>
            <p:nvPr/>
          </p:nvSpPr>
          <p:spPr>
            <a:xfrm>
              <a:off x="0" y="1341047"/>
              <a:ext cx="3780643" cy="3378361"/>
            </a:xfrm>
            <a:prstGeom prst="rect">
              <a:avLst/>
            </a:prstGeom>
          </p:spPr>
          <p:txBody>
            <a:bodyPr lIns="0" tIns="0" rIns="0" bIns="0" rtlCol="0" anchor="t">
              <a:spAutoFit/>
            </a:bodyPr>
            <a:lstStyle/>
            <a:p>
              <a:pPr marL="285750" lvl="0" indent="-285750" algn="l">
                <a:lnSpc>
                  <a:spcPts val="2500"/>
                </a:lnSpc>
                <a:buFont typeface="Arial" panose="020B0604020202020204" pitchFamily="34" charset="0"/>
                <a:buChar char="•"/>
              </a:pPr>
              <a:r>
                <a:rPr lang="en-US" sz="1667" spc="53" dirty="0">
                  <a:solidFill>
                    <a:srgbClr val="FFFFFF"/>
                  </a:solidFill>
                  <a:latin typeface="Open Sauce"/>
                  <a:ea typeface="Open Sauce"/>
                  <a:cs typeface="Open Sauce"/>
                  <a:sym typeface="Open Sauce"/>
                </a:rPr>
                <a:t>Clean and preprocess the dataset, handling missing values or outliers. </a:t>
              </a:r>
            </a:p>
            <a:p>
              <a:pPr marL="285750" lvl="0" indent="-285750" algn="l">
                <a:lnSpc>
                  <a:spcPts val="2500"/>
                </a:lnSpc>
                <a:buFont typeface="Arial" panose="020B0604020202020204" pitchFamily="34" charset="0"/>
                <a:buChar char="•"/>
              </a:pPr>
              <a:endParaRPr lang="en-US" sz="1667" spc="53" dirty="0">
                <a:solidFill>
                  <a:srgbClr val="FFFFFF"/>
                </a:solidFill>
                <a:latin typeface="Open Sauce"/>
                <a:ea typeface="Open Sauce"/>
                <a:cs typeface="Open Sauce"/>
                <a:sym typeface="Open Sauce"/>
              </a:endParaRPr>
            </a:p>
            <a:p>
              <a:pPr marL="285750" lvl="0" indent="-285750" algn="l">
                <a:lnSpc>
                  <a:spcPts val="2500"/>
                </a:lnSpc>
                <a:buFont typeface="Arial" panose="020B0604020202020204" pitchFamily="34" charset="0"/>
                <a:buChar char="•"/>
              </a:pPr>
              <a:r>
                <a:rPr lang="en-US" sz="1667" spc="53" dirty="0">
                  <a:solidFill>
                    <a:srgbClr val="FFFFFF"/>
                  </a:solidFill>
                  <a:latin typeface="Open Sauce"/>
                  <a:ea typeface="Open Sauce"/>
                  <a:cs typeface="Open Sauce"/>
                  <a:sym typeface="Open Sauce"/>
                </a:rPr>
                <a:t>Convert relevant columns to appropriate data types.</a:t>
              </a:r>
            </a:p>
          </p:txBody>
        </p:sp>
        <p:sp>
          <p:nvSpPr>
            <p:cNvPr id="27" name="TextBox 27"/>
            <p:cNvSpPr txBox="1"/>
            <p:nvPr/>
          </p:nvSpPr>
          <p:spPr>
            <a:xfrm>
              <a:off x="4233" y="-9525"/>
              <a:ext cx="3776409" cy="955131"/>
            </a:xfrm>
            <a:prstGeom prst="rect">
              <a:avLst/>
            </a:prstGeom>
          </p:spPr>
          <p:txBody>
            <a:bodyPr lIns="0" tIns="0" rIns="0" bIns="0" rtlCol="0" anchor="t">
              <a:spAutoFit/>
            </a:bodyPr>
            <a:lstStyle/>
            <a:p>
              <a:pPr marL="0" lvl="0" indent="0" algn="ctr">
                <a:lnSpc>
                  <a:spcPts val="2852"/>
                </a:lnSpc>
              </a:pPr>
              <a:r>
                <a:rPr lang="en-US" sz="2281" spc="73" dirty="0">
                  <a:solidFill>
                    <a:srgbClr val="FFFFFF"/>
                  </a:solidFill>
                  <a:latin typeface="Open Sauce Bold"/>
                  <a:ea typeface="Open Sauce Bold"/>
                  <a:cs typeface="Open Sauce Bold"/>
                  <a:sym typeface="Open Sauce Bold"/>
                </a:rPr>
                <a:t>1. Data Cleaning and Preparation:</a:t>
              </a:r>
            </a:p>
          </p:txBody>
        </p:sp>
      </p:grpSp>
      <p:grpSp>
        <p:nvGrpSpPr>
          <p:cNvPr id="28" name="Group 28"/>
          <p:cNvGrpSpPr/>
          <p:nvPr/>
        </p:nvGrpSpPr>
        <p:grpSpPr>
          <a:xfrm>
            <a:off x="4620191" y="4852257"/>
            <a:ext cx="2835482" cy="4008664"/>
            <a:chOff x="0" y="-9525"/>
            <a:chExt cx="3780643" cy="5344883"/>
          </a:xfrm>
        </p:grpSpPr>
        <p:sp>
          <p:nvSpPr>
            <p:cNvPr id="29" name="TextBox 29"/>
            <p:cNvSpPr txBox="1"/>
            <p:nvPr/>
          </p:nvSpPr>
          <p:spPr>
            <a:xfrm>
              <a:off x="0" y="1833033"/>
              <a:ext cx="3780643" cy="3502325"/>
            </a:xfrm>
            <a:prstGeom prst="rect">
              <a:avLst/>
            </a:prstGeom>
          </p:spPr>
          <p:txBody>
            <a:bodyPr lIns="0" tIns="0" rIns="0" bIns="0" rtlCol="0" anchor="t">
              <a:spAutoFit/>
            </a:bodyPr>
            <a:lstStyle/>
            <a:p>
              <a:pPr marL="285750" lvl="0" indent="-285750" algn="l">
                <a:lnSpc>
                  <a:spcPts val="2338"/>
                </a:lnSpc>
                <a:buFont typeface="Arial" panose="020B0604020202020204" pitchFamily="34" charset="0"/>
                <a:buChar char="•"/>
              </a:pPr>
              <a:r>
                <a:rPr lang="en-US" sz="1558" spc="49" dirty="0">
                  <a:solidFill>
                    <a:srgbClr val="FFFFFF"/>
                  </a:solidFill>
                  <a:latin typeface="Open Sauce"/>
                  <a:ea typeface="Open Sauce"/>
                  <a:cs typeface="Open Sauce"/>
                  <a:sym typeface="Open Sauce"/>
                </a:rPr>
                <a:t>Explore patterns and distributions in view counts, like counts, and comments. </a:t>
              </a:r>
            </a:p>
            <a:p>
              <a:pPr marL="285750" lvl="0" indent="-285750" algn="l">
                <a:lnSpc>
                  <a:spcPts val="2338"/>
                </a:lnSpc>
                <a:buFont typeface="Arial" panose="020B0604020202020204" pitchFamily="34" charset="0"/>
                <a:buChar char="•"/>
              </a:pPr>
              <a:endParaRPr lang="en-US" sz="1558" spc="49" dirty="0">
                <a:solidFill>
                  <a:srgbClr val="FFFFFF"/>
                </a:solidFill>
                <a:latin typeface="Open Sauce"/>
                <a:ea typeface="Open Sauce"/>
                <a:cs typeface="Open Sauce"/>
                <a:sym typeface="Open Sauce"/>
              </a:endParaRPr>
            </a:p>
            <a:p>
              <a:pPr marL="285750" lvl="0" indent="-285750" algn="l">
                <a:lnSpc>
                  <a:spcPts val="2338"/>
                </a:lnSpc>
                <a:buFont typeface="Arial" panose="020B0604020202020204" pitchFamily="34" charset="0"/>
                <a:buChar char="•"/>
              </a:pPr>
              <a:r>
                <a:rPr lang="en-US" sz="1558" spc="49" dirty="0">
                  <a:solidFill>
                    <a:srgbClr val="FFFFFF"/>
                  </a:solidFill>
                  <a:latin typeface="Open Sauce"/>
                  <a:ea typeface="Open Sauce"/>
                  <a:cs typeface="Open Sauce"/>
                  <a:sym typeface="Open Sauce"/>
                </a:rPr>
                <a:t>Identify trends in the popularity and engagement of YouTube song videos.</a:t>
              </a:r>
            </a:p>
          </p:txBody>
        </p:sp>
        <p:sp>
          <p:nvSpPr>
            <p:cNvPr id="30" name="TextBox 30"/>
            <p:cNvSpPr txBox="1"/>
            <p:nvPr/>
          </p:nvSpPr>
          <p:spPr>
            <a:xfrm>
              <a:off x="4233" y="-9525"/>
              <a:ext cx="3776410" cy="1453304"/>
            </a:xfrm>
            <a:prstGeom prst="rect">
              <a:avLst/>
            </a:prstGeom>
          </p:spPr>
          <p:txBody>
            <a:bodyPr lIns="0" tIns="0" rIns="0" bIns="0" rtlCol="0" anchor="t">
              <a:spAutoFit/>
            </a:bodyPr>
            <a:lstStyle/>
            <a:p>
              <a:pPr marL="0" lvl="0" indent="0" algn="ctr">
                <a:lnSpc>
                  <a:spcPts val="2852"/>
                </a:lnSpc>
              </a:pPr>
              <a:r>
                <a:rPr lang="en-US" sz="2281" spc="73" dirty="0">
                  <a:solidFill>
                    <a:srgbClr val="FFFFFF"/>
                  </a:solidFill>
                  <a:latin typeface="Open Sauce Bold"/>
                  <a:ea typeface="Open Sauce Bold"/>
                  <a:cs typeface="Open Sauce Bold"/>
                  <a:sym typeface="Open Sauce Bold"/>
                </a:rPr>
                <a:t>2. Exploratory Data Analysis (EDA):</a:t>
              </a:r>
            </a:p>
          </p:txBody>
        </p:sp>
      </p:grpSp>
      <p:grpSp>
        <p:nvGrpSpPr>
          <p:cNvPr id="31" name="Group 31"/>
          <p:cNvGrpSpPr/>
          <p:nvPr/>
        </p:nvGrpSpPr>
        <p:grpSpPr>
          <a:xfrm>
            <a:off x="7961258" y="4950465"/>
            <a:ext cx="2835482" cy="4023823"/>
            <a:chOff x="0" y="-9525"/>
            <a:chExt cx="3780643" cy="5365097"/>
          </a:xfrm>
        </p:grpSpPr>
        <p:sp>
          <p:nvSpPr>
            <p:cNvPr id="32" name="TextBox 32"/>
            <p:cNvSpPr txBox="1"/>
            <p:nvPr/>
          </p:nvSpPr>
          <p:spPr>
            <a:xfrm>
              <a:off x="0" y="1842559"/>
              <a:ext cx="3780643" cy="3513013"/>
            </a:xfrm>
            <a:prstGeom prst="rect">
              <a:avLst/>
            </a:prstGeom>
          </p:spPr>
          <p:txBody>
            <a:bodyPr lIns="0" tIns="0" rIns="0" bIns="0" rtlCol="0" anchor="t">
              <a:spAutoFit/>
            </a:bodyPr>
            <a:lstStyle/>
            <a:p>
              <a:pPr marL="285750" lvl="0" indent="-285750" algn="l">
                <a:lnSpc>
                  <a:spcPts val="2581"/>
                </a:lnSpc>
                <a:buFont typeface="Arial" panose="020B0604020202020204" pitchFamily="34" charset="0"/>
                <a:buChar char="•"/>
              </a:pPr>
              <a:r>
                <a:rPr lang="en-US" sz="1721" spc="55" dirty="0">
                  <a:solidFill>
                    <a:srgbClr val="FFFFFF"/>
                  </a:solidFill>
                  <a:latin typeface="Open Sauce"/>
                  <a:ea typeface="Open Sauce"/>
                  <a:cs typeface="Open Sauce"/>
                  <a:sym typeface="Open Sauce"/>
                </a:rPr>
                <a:t>Analyze the distribution of videos across different channels. </a:t>
              </a:r>
            </a:p>
            <a:p>
              <a:pPr marL="285750" lvl="0" indent="-285750" algn="l">
                <a:lnSpc>
                  <a:spcPts val="2581"/>
                </a:lnSpc>
                <a:buFont typeface="Arial" panose="020B0604020202020204" pitchFamily="34" charset="0"/>
                <a:buChar char="•"/>
              </a:pPr>
              <a:endParaRPr lang="en-US" sz="1721" spc="55" dirty="0">
                <a:solidFill>
                  <a:srgbClr val="FFFFFF"/>
                </a:solidFill>
                <a:latin typeface="Open Sauce"/>
                <a:ea typeface="Open Sauce"/>
                <a:cs typeface="Open Sauce"/>
                <a:sym typeface="Open Sauce"/>
              </a:endParaRPr>
            </a:p>
            <a:p>
              <a:pPr marL="285750" lvl="0" indent="-285750" algn="l">
                <a:lnSpc>
                  <a:spcPts val="2581"/>
                </a:lnSpc>
                <a:buFont typeface="Arial" panose="020B0604020202020204" pitchFamily="34" charset="0"/>
                <a:buChar char="•"/>
              </a:pPr>
              <a:r>
                <a:rPr lang="en-US" sz="1721" spc="55" dirty="0">
                  <a:solidFill>
                    <a:srgbClr val="FFFFFF"/>
                  </a:solidFill>
                  <a:latin typeface="Open Sauce"/>
                  <a:ea typeface="Open Sauce"/>
                  <a:cs typeface="Open Sauce"/>
                  <a:sym typeface="Open Sauce"/>
                </a:rPr>
                <a:t>Identify popular tags and their correlation with view counts.</a:t>
              </a:r>
            </a:p>
          </p:txBody>
        </p:sp>
        <p:sp>
          <p:nvSpPr>
            <p:cNvPr id="33" name="TextBox 33"/>
            <p:cNvSpPr txBox="1"/>
            <p:nvPr/>
          </p:nvSpPr>
          <p:spPr>
            <a:xfrm>
              <a:off x="4233" y="-9525"/>
              <a:ext cx="3776410" cy="1453304"/>
            </a:xfrm>
            <a:prstGeom prst="rect">
              <a:avLst/>
            </a:prstGeom>
          </p:spPr>
          <p:txBody>
            <a:bodyPr lIns="0" tIns="0" rIns="0" bIns="0" rtlCol="0" anchor="t">
              <a:spAutoFit/>
            </a:bodyPr>
            <a:lstStyle/>
            <a:p>
              <a:pPr marL="0" lvl="0" indent="0" algn="ctr">
                <a:lnSpc>
                  <a:spcPts val="2852"/>
                </a:lnSpc>
              </a:pPr>
              <a:r>
                <a:rPr lang="en-US" sz="2281" spc="73" dirty="0">
                  <a:solidFill>
                    <a:srgbClr val="FFFFFF"/>
                  </a:solidFill>
                  <a:latin typeface="Open Sauce Bold"/>
                  <a:ea typeface="Open Sauce Bold"/>
                  <a:cs typeface="Open Sauce Bold"/>
                  <a:sym typeface="Open Sauce Bold"/>
                </a:rPr>
                <a:t>3. Content and Channel Analysis:</a:t>
              </a:r>
            </a:p>
            <a:p>
              <a:pPr marL="0" lvl="0" indent="0" algn="l">
                <a:lnSpc>
                  <a:spcPts val="2852"/>
                </a:lnSpc>
              </a:pPr>
              <a:endParaRPr lang="en-US" sz="2281" spc="73" dirty="0">
                <a:solidFill>
                  <a:srgbClr val="FFFFFF"/>
                </a:solidFill>
                <a:latin typeface="Open Sauce Bold"/>
                <a:ea typeface="Open Sauce Bold"/>
                <a:cs typeface="Open Sauce Bold"/>
                <a:sym typeface="Open Sauce Bold"/>
              </a:endParaRPr>
            </a:p>
          </p:txBody>
        </p:sp>
      </p:grpSp>
      <p:grpSp>
        <p:nvGrpSpPr>
          <p:cNvPr id="34" name="Group 34"/>
          <p:cNvGrpSpPr/>
          <p:nvPr/>
        </p:nvGrpSpPr>
        <p:grpSpPr>
          <a:xfrm>
            <a:off x="11301565" y="4950465"/>
            <a:ext cx="2835482" cy="3908546"/>
            <a:chOff x="0" y="-9525"/>
            <a:chExt cx="3780643" cy="5211395"/>
          </a:xfrm>
        </p:grpSpPr>
        <p:sp>
          <p:nvSpPr>
            <p:cNvPr id="35" name="TextBox 35"/>
            <p:cNvSpPr txBox="1"/>
            <p:nvPr/>
          </p:nvSpPr>
          <p:spPr>
            <a:xfrm>
              <a:off x="0" y="1823508"/>
              <a:ext cx="3780643" cy="3378362"/>
            </a:xfrm>
            <a:prstGeom prst="rect">
              <a:avLst/>
            </a:prstGeom>
          </p:spPr>
          <p:txBody>
            <a:bodyPr lIns="0" tIns="0" rIns="0" bIns="0" rtlCol="0" anchor="t">
              <a:spAutoFit/>
            </a:bodyPr>
            <a:lstStyle/>
            <a:p>
              <a:pPr marL="285750" lvl="0" indent="-285750" algn="l">
                <a:lnSpc>
                  <a:spcPts val="2500"/>
                </a:lnSpc>
                <a:buFont typeface="Arial" panose="020B0604020202020204" pitchFamily="34" charset="0"/>
                <a:buChar char="•"/>
              </a:pPr>
              <a:r>
                <a:rPr lang="en-US" sz="1667" spc="53" dirty="0">
                  <a:solidFill>
                    <a:srgbClr val="FFFFFF"/>
                  </a:solidFill>
                  <a:latin typeface="Open Sauce"/>
                  <a:ea typeface="Open Sauce"/>
                  <a:cs typeface="Open Sauce"/>
                  <a:sym typeface="Open Sauce"/>
                </a:rPr>
                <a:t>Explore how YouTube song video metrics vary over time. </a:t>
              </a:r>
            </a:p>
            <a:p>
              <a:pPr marL="285750" lvl="0" indent="-285750" algn="l">
                <a:lnSpc>
                  <a:spcPts val="2500"/>
                </a:lnSpc>
                <a:buFont typeface="Arial" panose="020B0604020202020204" pitchFamily="34" charset="0"/>
                <a:buChar char="•"/>
              </a:pPr>
              <a:endParaRPr lang="en-US" sz="1667" spc="53" dirty="0">
                <a:solidFill>
                  <a:srgbClr val="FFFFFF"/>
                </a:solidFill>
                <a:latin typeface="Open Sauce"/>
                <a:ea typeface="Open Sauce"/>
                <a:cs typeface="Open Sauce"/>
                <a:sym typeface="Open Sauce"/>
              </a:endParaRPr>
            </a:p>
            <a:p>
              <a:pPr marL="285750" lvl="0" indent="-285750" algn="l">
                <a:lnSpc>
                  <a:spcPts val="2500"/>
                </a:lnSpc>
                <a:buFont typeface="Arial" panose="020B0604020202020204" pitchFamily="34" charset="0"/>
                <a:buChar char="•"/>
              </a:pPr>
              <a:r>
                <a:rPr lang="en-US" sz="1667" spc="53" dirty="0">
                  <a:solidFill>
                    <a:srgbClr val="FFFFFF"/>
                  </a:solidFill>
                  <a:latin typeface="Open Sauce"/>
                  <a:ea typeface="Open Sauce"/>
                  <a:cs typeface="Open Sauce"/>
                  <a:sym typeface="Open Sauce"/>
                </a:rPr>
                <a:t>Identify peak publishing times and their impact on engagement.</a:t>
              </a:r>
            </a:p>
          </p:txBody>
        </p:sp>
        <p:sp>
          <p:nvSpPr>
            <p:cNvPr id="36" name="TextBox 36"/>
            <p:cNvSpPr txBox="1"/>
            <p:nvPr/>
          </p:nvSpPr>
          <p:spPr>
            <a:xfrm>
              <a:off x="4233" y="-9525"/>
              <a:ext cx="3776410" cy="1453304"/>
            </a:xfrm>
            <a:prstGeom prst="rect">
              <a:avLst/>
            </a:prstGeom>
          </p:spPr>
          <p:txBody>
            <a:bodyPr lIns="0" tIns="0" rIns="0" bIns="0" rtlCol="0" anchor="t">
              <a:spAutoFit/>
            </a:bodyPr>
            <a:lstStyle/>
            <a:p>
              <a:pPr marL="0" lvl="0" indent="0" algn="ctr">
                <a:lnSpc>
                  <a:spcPts val="2852"/>
                </a:lnSpc>
              </a:pPr>
              <a:r>
                <a:rPr lang="en-US" sz="2281" spc="73" dirty="0">
                  <a:solidFill>
                    <a:srgbClr val="FFFFFF"/>
                  </a:solidFill>
                  <a:latin typeface="Open Sauce Bold"/>
                  <a:ea typeface="Open Sauce Bold"/>
                  <a:cs typeface="Open Sauce Bold"/>
                  <a:sym typeface="Open Sauce Bold"/>
                </a:rPr>
                <a:t>4. Temporal Trends:</a:t>
              </a:r>
            </a:p>
            <a:p>
              <a:pPr marL="0" lvl="0" indent="0" algn="l">
                <a:lnSpc>
                  <a:spcPts val="2852"/>
                </a:lnSpc>
              </a:pPr>
              <a:endParaRPr lang="en-US" sz="2281" spc="73" dirty="0">
                <a:solidFill>
                  <a:srgbClr val="FFFFFF"/>
                </a:solidFill>
                <a:latin typeface="Open Sauce Bold"/>
                <a:ea typeface="Open Sauce Bold"/>
                <a:cs typeface="Open Sauce Bold"/>
                <a:sym typeface="Open Sauce Bold"/>
              </a:endParaRPr>
            </a:p>
          </p:txBody>
        </p:sp>
      </p:grpSp>
      <p:grpSp>
        <p:nvGrpSpPr>
          <p:cNvPr id="37" name="Group 37"/>
          <p:cNvGrpSpPr/>
          <p:nvPr/>
        </p:nvGrpSpPr>
        <p:grpSpPr>
          <a:xfrm>
            <a:off x="14641872" y="4978166"/>
            <a:ext cx="2835482" cy="4235906"/>
            <a:chOff x="0" y="-9525"/>
            <a:chExt cx="3780643" cy="5647874"/>
          </a:xfrm>
        </p:grpSpPr>
        <p:sp>
          <p:nvSpPr>
            <p:cNvPr id="38" name="TextBox 38"/>
            <p:cNvSpPr txBox="1"/>
            <p:nvPr/>
          </p:nvSpPr>
          <p:spPr>
            <a:xfrm>
              <a:off x="0" y="1833035"/>
              <a:ext cx="3780643" cy="3805314"/>
            </a:xfrm>
            <a:prstGeom prst="rect">
              <a:avLst/>
            </a:prstGeom>
          </p:spPr>
          <p:txBody>
            <a:bodyPr lIns="0" tIns="0" rIns="0" bIns="0" rtlCol="0" anchor="t">
              <a:spAutoFit/>
            </a:bodyPr>
            <a:lstStyle/>
            <a:p>
              <a:pPr marL="285750" lvl="0" indent="-285750" algn="l">
                <a:lnSpc>
                  <a:spcPts val="2480"/>
                </a:lnSpc>
                <a:buFont typeface="Arial" panose="020B0604020202020204" pitchFamily="34" charset="0"/>
                <a:buChar char="•"/>
              </a:pPr>
              <a:r>
                <a:rPr lang="en-US" sz="1653" spc="52" dirty="0">
                  <a:solidFill>
                    <a:srgbClr val="FFFFFF"/>
                  </a:solidFill>
                  <a:latin typeface="Open Sauce"/>
                  <a:ea typeface="Open Sauce"/>
                  <a:cs typeface="Open Sauce"/>
                  <a:sym typeface="Open Sauce"/>
                </a:rPr>
                <a:t>Investigate relationships between likes, comments, and views. </a:t>
              </a:r>
            </a:p>
            <a:p>
              <a:pPr marL="285750" lvl="0" indent="-285750" algn="l">
                <a:lnSpc>
                  <a:spcPts val="2480"/>
                </a:lnSpc>
                <a:buFont typeface="Arial" panose="020B0604020202020204" pitchFamily="34" charset="0"/>
                <a:buChar char="•"/>
              </a:pPr>
              <a:endParaRPr lang="en-US" sz="1653" spc="52" dirty="0">
                <a:solidFill>
                  <a:srgbClr val="FFFFFF"/>
                </a:solidFill>
                <a:latin typeface="Open Sauce"/>
                <a:ea typeface="Open Sauce"/>
                <a:cs typeface="Open Sauce"/>
                <a:sym typeface="Open Sauce"/>
              </a:endParaRPr>
            </a:p>
            <a:p>
              <a:pPr marL="285750" lvl="0" indent="-285750" algn="l">
                <a:lnSpc>
                  <a:spcPts val="2480"/>
                </a:lnSpc>
                <a:buFont typeface="Arial" panose="020B0604020202020204" pitchFamily="34" charset="0"/>
                <a:buChar char="•"/>
              </a:pPr>
              <a:r>
                <a:rPr lang="en-US" sz="1653" spc="52" dirty="0">
                  <a:solidFill>
                    <a:srgbClr val="FFFFFF"/>
                  </a:solidFill>
                  <a:latin typeface="Open Sauce"/>
                  <a:ea typeface="Open Sauce"/>
                  <a:cs typeface="Open Sauce"/>
                  <a:sym typeface="Open Sauce"/>
                </a:rPr>
                <a:t>Identify factors influencing user engagement with YouTube song videos.</a:t>
              </a:r>
            </a:p>
          </p:txBody>
        </p:sp>
        <p:sp>
          <p:nvSpPr>
            <p:cNvPr id="39" name="TextBox 39"/>
            <p:cNvSpPr txBox="1"/>
            <p:nvPr/>
          </p:nvSpPr>
          <p:spPr>
            <a:xfrm>
              <a:off x="4233" y="-9525"/>
              <a:ext cx="3776410" cy="1453304"/>
            </a:xfrm>
            <a:prstGeom prst="rect">
              <a:avLst/>
            </a:prstGeom>
          </p:spPr>
          <p:txBody>
            <a:bodyPr lIns="0" tIns="0" rIns="0" bIns="0" rtlCol="0" anchor="t">
              <a:spAutoFit/>
            </a:bodyPr>
            <a:lstStyle/>
            <a:p>
              <a:pPr marL="0" lvl="0" indent="0" algn="ctr">
                <a:lnSpc>
                  <a:spcPts val="2852"/>
                </a:lnSpc>
              </a:pPr>
              <a:r>
                <a:rPr lang="en-US" sz="2281" spc="73" dirty="0">
                  <a:solidFill>
                    <a:srgbClr val="FFFFFF"/>
                  </a:solidFill>
                  <a:latin typeface="Open Sauce Bold"/>
                  <a:ea typeface="Open Sauce Bold"/>
                  <a:cs typeface="Open Sauce Bold"/>
                  <a:sym typeface="Open Sauce Bold"/>
                </a:rPr>
                <a:t>5. User Engagement Insights:</a:t>
              </a:r>
            </a:p>
          </p:txBody>
        </p:sp>
      </p:gr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39921" y="-403098"/>
            <a:ext cx="18739723" cy="11078051"/>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en-IN" dirty="0"/>
          </a:p>
        </p:txBody>
      </p:sp>
      <p:sp>
        <p:nvSpPr>
          <p:cNvPr id="5" name="TextBox 4">
            <a:extLst>
              <a:ext uri="{FF2B5EF4-FFF2-40B4-BE49-F238E27FC236}">
                <a16:creationId xmlns:a16="http://schemas.microsoft.com/office/drawing/2014/main" id="{39E25FE6-8518-181D-3A0F-ED13B7BFB050}"/>
              </a:ext>
            </a:extLst>
          </p:cNvPr>
          <p:cNvSpPr txBox="1"/>
          <p:nvPr/>
        </p:nvSpPr>
        <p:spPr>
          <a:xfrm>
            <a:off x="-228600" y="259503"/>
            <a:ext cx="5867400" cy="877163"/>
          </a:xfrm>
          <a:prstGeom prst="rect">
            <a:avLst/>
          </a:prstGeom>
          <a:noFill/>
        </p:spPr>
        <p:txBody>
          <a:bodyPr wrap="square">
            <a:spAutoFit/>
          </a:bodyPr>
          <a:lstStyle/>
          <a:p>
            <a:pPr algn="ctr">
              <a:lnSpc>
                <a:spcPts val="6049"/>
              </a:lnSpc>
              <a:spcBef>
                <a:spcPct val="0"/>
              </a:spcBef>
            </a:pPr>
            <a:r>
              <a:rPr lang="en-US" sz="5400" spc="175" dirty="0">
                <a:solidFill>
                  <a:srgbClr val="FF3131"/>
                </a:solidFill>
                <a:latin typeface="Chunk Five"/>
                <a:ea typeface="Chunk Five"/>
                <a:cs typeface="Chunk Five"/>
                <a:sym typeface="Chunk Five"/>
              </a:rPr>
              <a:t>DASHBOARD</a:t>
            </a:r>
          </a:p>
        </p:txBody>
      </p:sp>
      <p:pic>
        <p:nvPicPr>
          <p:cNvPr id="6" name="Picture 5">
            <a:extLst>
              <a:ext uri="{FF2B5EF4-FFF2-40B4-BE49-F238E27FC236}">
                <a16:creationId xmlns:a16="http://schemas.microsoft.com/office/drawing/2014/main" id="{42542D94-2C40-7F68-9D42-7F40E9E77E90}"/>
              </a:ext>
            </a:extLst>
          </p:cNvPr>
          <p:cNvPicPr>
            <a:picLocks noChangeAspect="1"/>
          </p:cNvPicPr>
          <p:nvPr/>
        </p:nvPicPr>
        <p:blipFill>
          <a:blip r:embed="rId3"/>
          <a:stretch>
            <a:fillRect/>
          </a:stretch>
        </p:blipFill>
        <p:spPr>
          <a:xfrm>
            <a:off x="0" y="1136666"/>
            <a:ext cx="18288000" cy="91503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TextBox 3"/>
          <p:cNvSpPr txBox="1"/>
          <p:nvPr/>
        </p:nvSpPr>
        <p:spPr>
          <a:xfrm>
            <a:off x="831165" y="1763300"/>
            <a:ext cx="16648628" cy="7674580"/>
          </a:xfrm>
          <a:prstGeom prst="rect">
            <a:avLst/>
          </a:prstGeom>
        </p:spPr>
        <p:txBody>
          <a:bodyPr lIns="0" tIns="0" rIns="0" bIns="0" rtlCol="0" anchor="t">
            <a:spAutoFit/>
          </a:bodyPr>
          <a:lstStyle/>
          <a:p>
            <a:pPr marL="604519" lvl="1" indent="-302260" algn="just">
              <a:lnSpc>
                <a:spcPts val="5599"/>
              </a:lnSpc>
              <a:buFont typeface="Arial"/>
              <a:buChar char="•"/>
            </a:pPr>
            <a:r>
              <a:rPr lang="en-US" sz="2799">
                <a:solidFill>
                  <a:srgbClr val="FFFFFF"/>
                </a:solidFill>
                <a:latin typeface="Open Sauce Bold"/>
                <a:ea typeface="Open Sauce Bold"/>
                <a:cs typeface="Open Sauce Bold"/>
                <a:sym typeface="Open Sauce Bold"/>
              </a:rPr>
              <a:t>The Total Number of Videos Uploaded are 19.35K</a:t>
            </a:r>
          </a:p>
          <a:p>
            <a:pPr algn="just">
              <a:lnSpc>
                <a:spcPts val="5599"/>
              </a:lnSpc>
            </a:pPr>
            <a:endParaRPr lang="en-US" sz="2799">
              <a:solidFill>
                <a:srgbClr val="FFFFFF"/>
              </a:solidFill>
              <a:latin typeface="Open Sauce Bold"/>
              <a:ea typeface="Open Sauce Bold"/>
              <a:cs typeface="Open Sauce Bold"/>
              <a:sym typeface="Open Sauce Bold"/>
            </a:endParaRPr>
          </a:p>
          <a:p>
            <a:pPr marL="604519" lvl="1" indent="-302260" algn="just">
              <a:lnSpc>
                <a:spcPts val="5599"/>
              </a:lnSpc>
              <a:buFont typeface="Arial"/>
              <a:buChar char="•"/>
            </a:pPr>
            <a:r>
              <a:rPr lang="en-US" sz="2799">
                <a:solidFill>
                  <a:srgbClr val="FFFFFF"/>
                </a:solidFill>
                <a:latin typeface="Open Sauce Bold"/>
                <a:ea typeface="Open Sauce Bold"/>
                <a:cs typeface="Open Sauce Bold"/>
                <a:sym typeface="Open Sauce Bold"/>
              </a:rPr>
              <a:t>The total view count, like count &amp; comment count is 231bn , 1687m &amp; 51m respectively</a:t>
            </a:r>
          </a:p>
          <a:p>
            <a:pPr algn="just">
              <a:lnSpc>
                <a:spcPts val="5599"/>
              </a:lnSpc>
            </a:pPr>
            <a:endParaRPr lang="en-US" sz="2799">
              <a:solidFill>
                <a:srgbClr val="FFFFFF"/>
              </a:solidFill>
              <a:latin typeface="Open Sauce Bold"/>
              <a:ea typeface="Open Sauce Bold"/>
              <a:cs typeface="Open Sauce Bold"/>
              <a:sym typeface="Open Sauce Bold"/>
            </a:endParaRPr>
          </a:p>
          <a:p>
            <a:pPr marL="604519" lvl="1" indent="-302260" algn="just">
              <a:lnSpc>
                <a:spcPts val="5599"/>
              </a:lnSpc>
              <a:buFont typeface="Arial"/>
              <a:buChar char="•"/>
            </a:pPr>
            <a:r>
              <a:rPr lang="en-US" sz="2799">
                <a:solidFill>
                  <a:srgbClr val="FFFFFF"/>
                </a:solidFill>
                <a:latin typeface="Open Sauce Bold"/>
                <a:ea typeface="Open Sauce Bold"/>
                <a:cs typeface="Open Sauce Bold"/>
                <a:sym typeface="Open Sauce Bold"/>
              </a:rPr>
              <a:t>Videos from 2011, 2018 &amp; 2019 have got most views  and  videos from 2018, 2019 got more likes compared to others yars which indicates that videos from those years have got higher user Engagement</a:t>
            </a:r>
          </a:p>
          <a:p>
            <a:pPr algn="just">
              <a:lnSpc>
                <a:spcPts val="5599"/>
              </a:lnSpc>
            </a:pPr>
            <a:endParaRPr lang="en-US" sz="2799">
              <a:solidFill>
                <a:srgbClr val="FFFFFF"/>
              </a:solidFill>
              <a:latin typeface="Open Sauce Bold"/>
              <a:ea typeface="Open Sauce Bold"/>
              <a:cs typeface="Open Sauce Bold"/>
              <a:sym typeface="Open Sauce Bold"/>
            </a:endParaRPr>
          </a:p>
          <a:p>
            <a:pPr marL="604519" lvl="1" indent="-302260" algn="just">
              <a:lnSpc>
                <a:spcPts val="5599"/>
              </a:lnSpc>
              <a:buFont typeface="Arial"/>
              <a:buChar char="•"/>
            </a:pPr>
            <a:r>
              <a:rPr lang="en-US" sz="2799">
                <a:solidFill>
                  <a:srgbClr val="FFFFFF"/>
                </a:solidFill>
                <a:latin typeface="Open Sauce Bold"/>
                <a:ea typeface="Open Sauce Bold"/>
                <a:cs typeface="Open Sauce Bold"/>
                <a:sym typeface="Open Sauce Bold"/>
              </a:rPr>
              <a:t>As per the trend, Users loved to watch HD content more compared to SD content. It has got substantial difference of 1.67bn and 0.01bn.</a:t>
            </a:r>
          </a:p>
          <a:p>
            <a:pPr algn="just">
              <a:lnSpc>
                <a:spcPts val="5672"/>
              </a:lnSpc>
            </a:pPr>
            <a:endParaRPr lang="en-US" sz="2799">
              <a:solidFill>
                <a:srgbClr val="FFFFFF"/>
              </a:solidFill>
              <a:latin typeface="Open Sauce Bold"/>
              <a:ea typeface="Open Sauce Bold"/>
              <a:cs typeface="Open Sauce Bold"/>
              <a:sym typeface="Open Sauce Bold"/>
            </a:endParaRPr>
          </a:p>
        </p:txBody>
      </p:sp>
      <p:sp>
        <p:nvSpPr>
          <p:cNvPr id="4" name="Freeform 4"/>
          <p:cNvSpPr/>
          <p:nvPr/>
        </p:nvSpPr>
        <p:spPr>
          <a:xfrm>
            <a:off x="16572266" y="537098"/>
            <a:ext cx="907527" cy="907527"/>
          </a:xfrm>
          <a:custGeom>
            <a:avLst/>
            <a:gdLst/>
            <a:ahLst/>
            <a:cxnLst/>
            <a:rect l="l" t="t" r="r" b="b"/>
            <a:pathLst>
              <a:path w="907527" h="907527">
                <a:moveTo>
                  <a:pt x="0" y="0"/>
                </a:moveTo>
                <a:lnTo>
                  <a:pt x="907527" y="0"/>
                </a:lnTo>
                <a:lnTo>
                  <a:pt x="907527" y="907527"/>
                </a:lnTo>
                <a:lnTo>
                  <a:pt x="0" y="907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524000" y="714963"/>
            <a:ext cx="5599044" cy="889000"/>
          </a:xfrm>
          <a:prstGeom prst="rect">
            <a:avLst/>
          </a:prstGeom>
        </p:spPr>
        <p:txBody>
          <a:bodyPr lIns="0" tIns="0" rIns="0" bIns="0" rtlCol="0" anchor="t">
            <a:spAutoFit/>
          </a:bodyPr>
          <a:lstStyle/>
          <a:p>
            <a:pPr algn="ctr">
              <a:lnSpc>
                <a:spcPts val="6049"/>
              </a:lnSpc>
              <a:spcBef>
                <a:spcPct val="0"/>
              </a:spcBef>
            </a:pPr>
            <a:r>
              <a:rPr lang="en-US" sz="5499" spc="175" dirty="0">
                <a:solidFill>
                  <a:srgbClr val="FF3131"/>
                </a:solidFill>
                <a:latin typeface="Chunk Five"/>
                <a:ea typeface="Chunk Five"/>
                <a:cs typeface="Chunk Five"/>
                <a:sym typeface="Chunk Five"/>
              </a:rPr>
              <a:t>KEY INSIGHTS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TextBox 3"/>
          <p:cNvSpPr txBox="1"/>
          <p:nvPr/>
        </p:nvSpPr>
        <p:spPr>
          <a:xfrm>
            <a:off x="1028700" y="1672695"/>
            <a:ext cx="15836722" cy="6722535"/>
          </a:xfrm>
          <a:prstGeom prst="rect">
            <a:avLst/>
          </a:prstGeom>
        </p:spPr>
        <p:txBody>
          <a:bodyPr lIns="0" tIns="0" rIns="0" bIns="0" rtlCol="0" anchor="t">
            <a:spAutoFit/>
          </a:bodyPr>
          <a:lstStyle/>
          <a:p>
            <a:pPr marL="604515" lvl="1" indent="-302257" algn="just">
              <a:lnSpc>
                <a:spcPts val="5599"/>
              </a:lnSpc>
              <a:buFont typeface="Arial"/>
              <a:buChar char="•"/>
            </a:pPr>
            <a:r>
              <a:rPr lang="en-US" sz="2799" spc="145">
                <a:solidFill>
                  <a:srgbClr val="FFFFFF"/>
                </a:solidFill>
                <a:latin typeface="Open Sauce Bold"/>
                <a:ea typeface="Open Sauce Bold"/>
                <a:cs typeface="Open Sauce Bold"/>
                <a:sym typeface="Open Sauce Bold"/>
              </a:rPr>
              <a:t>Tags contains Hindi songs, 2021 Hindi songs, Film songs, Hindi movie songs, Bollywood new songs etc; has got more views and likes.</a:t>
            </a:r>
          </a:p>
          <a:p>
            <a:pPr algn="just">
              <a:lnSpc>
                <a:spcPts val="5599"/>
              </a:lnSpc>
            </a:pPr>
            <a:endParaRPr lang="en-US" sz="2799" spc="145">
              <a:solidFill>
                <a:srgbClr val="FFFFFF"/>
              </a:solidFill>
              <a:latin typeface="Open Sauce Bold"/>
              <a:ea typeface="Open Sauce Bold"/>
              <a:cs typeface="Open Sauce Bold"/>
              <a:sym typeface="Open Sauce Bold"/>
            </a:endParaRPr>
          </a:p>
          <a:p>
            <a:pPr marL="604515" lvl="1" indent="-302257" algn="just">
              <a:lnSpc>
                <a:spcPts val="5599"/>
              </a:lnSpc>
              <a:buFont typeface="Arial"/>
              <a:buChar char="•"/>
            </a:pPr>
            <a:r>
              <a:rPr lang="en-US" sz="2799" spc="145">
                <a:solidFill>
                  <a:srgbClr val="FFFFFF"/>
                </a:solidFill>
                <a:latin typeface="Open Sauce Bold"/>
                <a:ea typeface="Open Sauce Bold"/>
                <a:cs typeface="Open Sauce Bold"/>
                <a:sym typeface="Open Sauce Bold"/>
              </a:rPr>
              <a:t>Videos which are released at day hours have got more user engagement especially at 11 Am reaped huge reach. Hence it is the peak publishing time to upload videos.</a:t>
            </a:r>
          </a:p>
          <a:p>
            <a:pPr algn="just">
              <a:lnSpc>
                <a:spcPts val="5599"/>
              </a:lnSpc>
            </a:pPr>
            <a:endParaRPr lang="en-US" sz="2799" spc="145">
              <a:solidFill>
                <a:srgbClr val="FFFFFF"/>
              </a:solidFill>
              <a:latin typeface="Open Sauce Bold"/>
              <a:ea typeface="Open Sauce Bold"/>
              <a:cs typeface="Open Sauce Bold"/>
              <a:sym typeface="Open Sauce Bold"/>
            </a:endParaRPr>
          </a:p>
          <a:p>
            <a:pPr marL="604515" lvl="1" indent="-302257" algn="just">
              <a:lnSpc>
                <a:spcPts val="5599"/>
              </a:lnSpc>
              <a:buFont typeface="Arial"/>
              <a:buChar char="•"/>
            </a:pPr>
            <a:r>
              <a:rPr lang="en-US" sz="2799" spc="145">
                <a:solidFill>
                  <a:srgbClr val="FFFFFF"/>
                </a:solidFill>
                <a:latin typeface="Open Sauce Bold"/>
                <a:ea typeface="Open Sauce Bold"/>
                <a:cs typeface="Open Sauce Bold"/>
                <a:sym typeface="Open Sauce Bold"/>
              </a:rPr>
              <a:t>Vaaste song stood first &amp; has got huge response in terms of views, likes and comments.</a:t>
            </a:r>
          </a:p>
          <a:p>
            <a:pPr algn="just">
              <a:lnSpc>
                <a:spcPts val="2646"/>
              </a:lnSpc>
              <a:spcBef>
                <a:spcPct val="0"/>
              </a:spcBef>
            </a:pPr>
            <a:endParaRPr lang="en-US" sz="2799" spc="145">
              <a:solidFill>
                <a:srgbClr val="FFFFFF"/>
              </a:solidFill>
              <a:latin typeface="Open Sauce Bold"/>
              <a:ea typeface="Open Sauce Bold"/>
              <a:cs typeface="Open Sauce Bold"/>
              <a:sym typeface="Open Sauce Bold"/>
            </a:endParaRPr>
          </a:p>
        </p:txBody>
      </p:sp>
      <p:sp>
        <p:nvSpPr>
          <p:cNvPr id="4" name="Freeform 4"/>
          <p:cNvSpPr/>
          <p:nvPr/>
        </p:nvSpPr>
        <p:spPr>
          <a:xfrm>
            <a:off x="16614134" y="380249"/>
            <a:ext cx="907527" cy="907527"/>
          </a:xfrm>
          <a:custGeom>
            <a:avLst/>
            <a:gdLst/>
            <a:ahLst/>
            <a:cxnLst/>
            <a:rect l="l" t="t" r="r" b="b"/>
            <a:pathLst>
              <a:path w="907527" h="907527">
                <a:moveTo>
                  <a:pt x="0" y="0"/>
                </a:moveTo>
                <a:lnTo>
                  <a:pt x="907527" y="0"/>
                </a:lnTo>
                <a:lnTo>
                  <a:pt x="907527" y="907526"/>
                </a:lnTo>
                <a:lnTo>
                  <a:pt x="0" y="907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676400" y="765648"/>
            <a:ext cx="5599044" cy="889000"/>
          </a:xfrm>
          <a:prstGeom prst="rect">
            <a:avLst/>
          </a:prstGeom>
        </p:spPr>
        <p:txBody>
          <a:bodyPr lIns="0" tIns="0" rIns="0" bIns="0" rtlCol="0" anchor="t">
            <a:spAutoFit/>
          </a:bodyPr>
          <a:lstStyle/>
          <a:p>
            <a:pPr algn="ctr">
              <a:lnSpc>
                <a:spcPts val="6049"/>
              </a:lnSpc>
              <a:spcBef>
                <a:spcPct val="0"/>
              </a:spcBef>
            </a:pPr>
            <a:r>
              <a:rPr lang="en-US" sz="5499" spc="175" dirty="0">
                <a:solidFill>
                  <a:srgbClr val="FF3131"/>
                </a:solidFill>
                <a:latin typeface="Chunk Five"/>
                <a:ea typeface="Chunk Five"/>
                <a:cs typeface="Chunk Five"/>
                <a:sym typeface="Chunk Five"/>
              </a:rPr>
              <a:t>KEY INSIGHTS</a:t>
            </a: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786</Words>
  <Application>Microsoft Office PowerPoint</Application>
  <PresentationFormat>Custom</PresentationFormat>
  <Paragraphs>96</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 Black</vt:lpstr>
      <vt:lpstr>Agrandir Narrow</vt:lpstr>
      <vt:lpstr>Comic Sans Bold</vt:lpstr>
      <vt:lpstr>Chunk Five</vt:lpstr>
      <vt:lpstr>Open Sans Bold</vt:lpstr>
      <vt:lpstr>Open Sauce</vt:lpstr>
      <vt:lpstr>Open Sauce Medium</vt:lpstr>
      <vt:lpstr>Calibri</vt:lpstr>
      <vt:lpstr>Open Sauce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dc:creator>Sai phani Chinta</dc:creator>
  <cp:lastModifiedBy>Sai phani Chinta</cp:lastModifiedBy>
  <cp:revision>17</cp:revision>
  <dcterms:created xsi:type="dcterms:W3CDTF">2006-08-16T00:00:00Z</dcterms:created>
  <dcterms:modified xsi:type="dcterms:W3CDTF">2024-07-06T08:25:49Z</dcterms:modified>
  <dc:identifier>DAGKEAM05Rg</dc:identifier>
</cp:coreProperties>
</file>